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handoutMasterIdLst>
    <p:handoutMasterId r:id="rId35"/>
  </p:handoutMasterIdLst>
  <p:sldIdLst>
    <p:sldId id="256" r:id="rId2"/>
    <p:sldId id="259" r:id="rId3"/>
    <p:sldId id="345" r:id="rId4"/>
    <p:sldId id="269" r:id="rId5"/>
    <p:sldId id="270" r:id="rId6"/>
    <p:sldId id="346" r:id="rId7"/>
    <p:sldId id="271" r:id="rId8"/>
    <p:sldId id="272" r:id="rId9"/>
    <p:sldId id="281" r:id="rId10"/>
    <p:sldId id="282" r:id="rId11"/>
    <p:sldId id="283" r:id="rId12"/>
    <p:sldId id="284" r:id="rId13"/>
    <p:sldId id="285" r:id="rId14"/>
    <p:sldId id="378" r:id="rId15"/>
    <p:sldId id="379" r:id="rId16"/>
    <p:sldId id="380"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 id="361" r:id="rId32"/>
    <p:sldId id="405" r:id="rId33"/>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ＭＳ Ｐゴシック" pitchFamily="-107"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7"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7"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7"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7" charset="-128"/>
        <a:cs typeface="+mn-cs"/>
      </a:defRPr>
    </a:lvl5pPr>
    <a:lvl6pPr marL="2286000" algn="l" defTabSz="914400" rtl="0" eaLnBrk="1" latinLnBrk="0" hangingPunct="1">
      <a:defRPr kern="1200">
        <a:solidFill>
          <a:schemeClr val="tx1"/>
        </a:solidFill>
        <a:latin typeface="Arial" charset="0"/>
        <a:ea typeface="ＭＳ Ｐゴシック" pitchFamily="-107" charset="-128"/>
        <a:cs typeface="+mn-cs"/>
      </a:defRPr>
    </a:lvl6pPr>
    <a:lvl7pPr marL="2743200" algn="l" defTabSz="914400" rtl="0" eaLnBrk="1" latinLnBrk="0" hangingPunct="1">
      <a:defRPr kern="1200">
        <a:solidFill>
          <a:schemeClr val="tx1"/>
        </a:solidFill>
        <a:latin typeface="Arial" charset="0"/>
        <a:ea typeface="ＭＳ Ｐゴシック" pitchFamily="-107" charset="-128"/>
        <a:cs typeface="+mn-cs"/>
      </a:defRPr>
    </a:lvl7pPr>
    <a:lvl8pPr marL="3200400" algn="l" defTabSz="914400" rtl="0" eaLnBrk="1" latinLnBrk="0" hangingPunct="1">
      <a:defRPr kern="1200">
        <a:solidFill>
          <a:schemeClr val="tx1"/>
        </a:solidFill>
        <a:latin typeface="Arial" charset="0"/>
        <a:ea typeface="ＭＳ Ｐゴシック" pitchFamily="-107" charset="-128"/>
        <a:cs typeface="+mn-cs"/>
      </a:defRPr>
    </a:lvl8pPr>
    <a:lvl9pPr marL="3657600" algn="l" defTabSz="914400" rtl="0" eaLnBrk="1" latinLnBrk="0" hangingPunct="1">
      <a:defRPr kern="1200">
        <a:solidFill>
          <a:schemeClr val="tx1"/>
        </a:solidFill>
        <a:latin typeface="Arial"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8727" autoAdjust="0"/>
  </p:normalViewPr>
  <p:slideViewPr>
    <p:cSldViewPr>
      <p:cViewPr>
        <p:scale>
          <a:sx n="72" d="100"/>
          <a:sy n="72" d="100"/>
        </p:scale>
        <p:origin x="-1242"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Times New Roman" pitchFamily="-107" charset="0"/>
              </a:defRPr>
            </a:lvl1pPr>
          </a:lstStyle>
          <a:p>
            <a:pPr>
              <a:defRPr/>
            </a:pPr>
            <a:endParaRPr lang="es-AR"/>
          </a:p>
        </p:txBody>
      </p:sp>
      <p:sp>
        <p:nvSpPr>
          <p:cNvPr id="22630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Times New Roman" pitchFamily="-107" charset="0"/>
              </a:defRPr>
            </a:lvl1pPr>
          </a:lstStyle>
          <a:p>
            <a:pPr>
              <a:defRPr/>
            </a:pPr>
            <a:endParaRPr lang="es-AR"/>
          </a:p>
        </p:txBody>
      </p:sp>
      <p:sp>
        <p:nvSpPr>
          <p:cNvPr id="22630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Times New Roman" pitchFamily="-107" charset="0"/>
              </a:defRPr>
            </a:lvl1pPr>
          </a:lstStyle>
          <a:p>
            <a:pPr>
              <a:defRPr/>
            </a:pPr>
            <a:endParaRPr lang="es-AR"/>
          </a:p>
        </p:txBody>
      </p:sp>
      <p:sp>
        <p:nvSpPr>
          <p:cNvPr id="22630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Times New Roman" pitchFamily="-107" charset="0"/>
              </a:defRPr>
            </a:lvl1pPr>
          </a:lstStyle>
          <a:p>
            <a:pPr>
              <a:defRPr/>
            </a:pPr>
            <a:fld id="{2E89D441-4B0B-45CA-8D23-02E0395E7B1B}" type="slidenum">
              <a:rPr lang="es-AR"/>
              <a:pPr>
                <a:defRPr/>
              </a:pPr>
              <a:t>‹Nº›</a:t>
            </a:fld>
            <a:endParaRPr 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Times New Roman" pitchFamily="-107" charset="0"/>
              </a:defRPr>
            </a:lvl1pPr>
          </a:lstStyle>
          <a:p>
            <a:pPr>
              <a:defRPr/>
            </a:pPr>
            <a:endParaRPr lang="es-ES"/>
          </a:p>
        </p:txBody>
      </p:sp>
      <p:sp>
        <p:nvSpPr>
          <p:cNvPr id="1536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Times New Roman" pitchFamily="-107" charset="0"/>
              </a:defRPr>
            </a:lvl1pPr>
          </a:lstStyle>
          <a:p>
            <a:pPr>
              <a:defRPr/>
            </a:pPr>
            <a:endParaRPr lang="es-ES"/>
          </a:p>
        </p:txBody>
      </p:sp>
      <p:sp>
        <p:nvSpPr>
          <p:cNvPr id="35844" name="Rectangle 4"/>
          <p:cNvSpPr>
            <a:spLocks noRo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1536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Times New Roman" pitchFamily="-107" charset="0"/>
              </a:defRPr>
            </a:lvl1pPr>
          </a:lstStyle>
          <a:p>
            <a:pPr>
              <a:defRPr/>
            </a:pPr>
            <a:endParaRPr lang="es-ES"/>
          </a:p>
        </p:txBody>
      </p:sp>
      <p:sp>
        <p:nvSpPr>
          <p:cNvPr id="1536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Times New Roman" pitchFamily="-107" charset="0"/>
              </a:defRPr>
            </a:lvl1pPr>
          </a:lstStyle>
          <a:p>
            <a:pPr>
              <a:defRPr/>
            </a:pPr>
            <a:fld id="{2D291CC9-C06B-45A6-8075-6FDF6E6B92EF}"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789F8A8-A9E2-4886-91B4-8E5404F83C6D}" type="slidenum">
              <a:rPr lang="en-US" smtClean="0"/>
              <a:pPr/>
              <a:t>1</a:t>
            </a:fld>
            <a:endParaRPr lang="en-US" smtClean="0"/>
          </a:p>
        </p:txBody>
      </p:sp>
      <p:sp>
        <p:nvSpPr>
          <p:cNvPr id="36867" name="Rectangle 2"/>
          <p:cNvSpPr>
            <a:spLocks noRot="1" noChangeArrowheads="1" noTextEdit="1"/>
          </p:cNvSpPr>
          <p:nvPr>
            <p:ph type="sldImg"/>
          </p:nvPr>
        </p:nvSpPr>
        <p:spPr>
          <a:xfrm>
            <a:off x="992188" y="768350"/>
            <a:ext cx="5114925" cy="3836988"/>
          </a:xfrm>
          <a:ln/>
        </p:spPr>
      </p:sp>
      <p:sp>
        <p:nvSpPr>
          <p:cNvPr id="36868"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4952137-0BDA-41AC-B566-8238157F0F4B}" type="slidenum">
              <a:rPr lang="en-US" smtClean="0"/>
              <a:pPr/>
              <a:t>10</a:t>
            </a:fld>
            <a:endParaRPr lang="en-US" smtClean="0"/>
          </a:p>
        </p:txBody>
      </p:sp>
      <p:sp>
        <p:nvSpPr>
          <p:cNvPr id="46083" name="Rectangle 2"/>
          <p:cNvSpPr>
            <a:spLocks noRot="1" noChangeArrowheads="1" noTextEdit="1"/>
          </p:cNvSpPr>
          <p:nvPr>
            <p:ph type="sldImg"/>
          </p:nvPr>
        </p:nvSpPr>
        <p:spPr>
          <a:xfrm>
            <a:off x="992188" y="768350"/>
            <a:ext cx="5114925" cy="3836988"/>
          </a:xfrm>
          <a:ln/>
        </p:spPr>
      </p:sp>
      <p:sp>
        <p:nvSpPr>
          <p:cNvPr id="46084"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3EE0A1D-E7C1-4804-80C8-AD239A87F883}" type="slidenum">
              <a:rPr lang="en-US" smtClean="0"/>
              <a:pPr/>
              <a:t>11</a:t>
            </a:fld>
            <a:endParaRPr lang="en-US" smtClean="0"/>
          </a:p>
        </p:txBody>
      </p:sp>
      <p:sp>
        <p:nvSpPr>
          <p:cNvPr id="47107" name="Rectangle 2"/>
          <p:cNvSpPr>
            <a:spLocks noRot="1" noChangeArrowheads="1" noTextEdit="1"/>
          </p:cNvSpPr>
          <p:nvPr>
            <p:ph type="sldImg"/>
          </p:nvPr>
        </p:nvSpPr>
        <p:spPr>
          <a:xfrm>
            <a:off x="992188" y="768350"/>
            <a:ext cx="5114925" cy="3836988"/>
          </a:xfrm>
          <a:ln/>
        </p:spPr>
      </p:sp>
      <p:sp>
        <p:nvSpPr>
          <p:cNvPr id="47108"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DF9FC75-80C0-45D6-A87E-18AE3BB8705D}" type="slidenum">
              <a:rPr lang="en-US" smtClean="0"/>
              <a:pPr/>
              <a:t>12</a:t>
            </a:fld>
            <a:endParaRPr lang="en-US" smtClean="0"/>
          </a:p>
        </p:txBody>
      </p:sp>
      <p:sp>
        <p:nvSpPr>
          <p:cNvPr id="48131" name="Rectangle 2"/>
          <p:cNvSpPr>
            <a:spLocks noRot="1" noChangeArrowheads="1" noTextEdit="1"/>
          </p:cNvSpPr>
          <p:nvPr>
            <p:ph type="sldImg"/>
          </p:nvPr>
        </p:nvSpPr>
        <p:spPr>
          <a:xfrm>
            <a:off x="992188" y="768350"/>
            <a:ext cx="5114925" cy="3836988"/>
          </a:xfrm>
          <a:ln/>
        </p:spPr>
      </p:sp>
      <p:sp>
        <p:nvSpPr>
          <p:cNvPr id="48132"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AF491F9-DC6B-4BD1-8421-AA1B8E7FBB41}" type="slidenum">
              <a:rPr lang="en-US" smtClean="0"/>
              <a:pPr/>
              <a:t>13</a:t>
            </a:fld>
            <a:endParaRPr lang="en-US" smtClean="0"/>
          </a:p>
        </p:txBody>
      </p:sp>
      <p:sp>
        <p:nvSpPr>
          <p:cNvPr id="49155" name="Rectangle 2"/>
          <p:cNvSpPr>
            <a:spLocks noRot="1" noChangeArrowheads="1" noTextEdit="1"/>
          </p:cNvSpPr>
          <p:nvPr>
            <p:ph type="sldImg"/>
          </p:nvPr>
        </p:nvSpPr>
        <p:spPr>
          <a:xfrm>
            <a:off x="992188" y="768350"/>
            <a:ext cx="5114925" cy="3836988"/>
          </a:xfrm>
          <a:ln/>
        </p:spPr>
      </p:sp>
      <p:sp>
        <p:nvSpPr>
          <p:cNvPr id="49156"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2B08497-A5DA-4ED8-8E89-19122DD53A35}" type="slidenum">
              <a:rPr lang="en-US" smtClean="0"/>
              <a:pPr/>
              <a:t>14</a:t>
            </a:fld>
            <a:endParaRPr lang="en-US" smtClean="0"/>
          </a:p>
        </p:txBody>
      </p:sp>
      <p:sp>
        <p:nvSpPr>
          <p:cNvPr id="50179" name="Rectangle 2"/>
          <p:cNvSpPr>
            <a:spLocks noRot="1" noChangeArrowheads="1" noTextEdit="1"/>
          </p:cNvSpPr>
          <p:nvPr>
            <p:ph type="sldImg"/>
          </p:nvPr>
        </p:nvSpPr>
        <p:spPr>
          <a:xfrm>
            <a:off x="993775" y="768350"/>
            <a:ext cx="5114925" cy="3836988"/>
          </a:xfrm>
          <a:ln/>
        </p:spPr>
      </p:sp>
      <p:sp>
        <p:nvSpPr>
          <p:cNvPr id="50180" name="Rectangle 3"/>
          <p:cNvSpPr>
            <a:spLocks noGrp="1" noChangeArrowheads="1"/>
          </p:cNvSpPr>
          <p:nvPr>
            <p:ph type="body" idx="1"/>
          </p:nvPr>
        </p:nvSpPr>
        <p:spPr>
          <a:xfrm>
            <a:off x="946150" y="4860925"/>
            <a:ext cx="5207000" cy="4605338"/>
          </a:xfrm>
          <a:noFill/>
          <a:ln/>
        </p:spPr>
        <p:txBody>
          <a:bodyPr/>
          <a:lstStyle/>
          <a:p>
            <a:pPr eaLnBrk="1" hangingPunct="1"/>
            <a:r>
              <a:rPr lang="es-AR" smtClean="0"/>
              <a:t>	Veamos ahora una computadora desde el punto de vista estructural. Si hacemos Zoom sobre la caja de metal que tenemos sobre el escritorio, lo que podemos ver es que esta está compuesta por una CPU, una memoria principal, un módulo que se ocupa de I/O y algún mecanismo de conexión entre estos componentes.</a:t>
            </a:r>
          </a:p>
          <a:p>
            <a:pPr eaLnBrk="1" hangingPunct="1"/>
            <a:endParaRPr lang="es-A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269E54F-C3C2-48FE-9074-37995BE55597}" type="slidenum">
              <a:rPr lang="en-US" smtClean="0"/>
              <a:pPr/>
              <a:t>15</a:t>
            </a:fld>
            <a:endParaRPr lang="en-US" smtClean="0"/>
          </a:p>
        </p:txBody>
      </p:sp>
      <p:sp>
        <p:nvSpPr>
          <p:cNvPr id="51203" name="Rectangle 2"/>
          <p:cNvSpPr>
            <a:spLocks noRot="1" noChangeArrowheads="1" noTextEdit="1"/>
          </p:cNvSpPr>
          <p:nvPr>
            <p:ph type="sldImg"/>
          </p:nvPr>
        </p:nvSpPr>
        <p:spPr>
          <a:xfrm>
            <a:off x="993775" y="768350"/>
            <a:ext cx="5114925" cy="3836988"/>
          </a:xfrm>
          <a:ln/>
        </p:spPr>
      </p:sp>
      <p:sp>
        <p:nvSpPr>
          <p:cNvPr id="51204" name="Rectangle 3"/>
          <p:cNvSpPr>
            <a:spLocks noGrp="1" noChangeArrowheads="1"/>
          </p:cNvSpPr>
          <p:nvPr>
            <p:ph type="body" idx="1"/>
          </p:nvPr>
        </p:nvSpPr>
        <p:spPr>
          <a:xfrm>
            <a:off x="946150" y="4860925"/>
            <a:ext cx="5207000" cy="4605338"/>
          </a:xfrm>
          <a:noFill/>
          <a:ln/>
        </p:spPr>
        <p:txBody>
          <a:bodyPr/>
          <a:lstStyle/>
          <a:p>
            <a:pPr eaLnBrk="1" hangingPunct="1"/>
            <a:r>
              <a:rPr lang="es-AR" smtClean="0"/>
              <a:t>	Si insistimos en ver más, una CPU está compuesta por registros, que no son más que cajoncitos en dónde se pueden guardar datos, una ALU, que se ocupa de hacer las cuentas, sean estas aritméticas o lógicas, una unidad de control que será la encargada de definir el flujo de los datos entre los registros y la ALU definiendo qué operación será realizada y algún medio sobre el cual estas componentes se puedan comunicar.</a:t>
            </a:r>
          </a:p>
          <a:p>
            <a:pPr eaLnBrk="1" hangingPunct="1"/>
            <a:endParaRPr lang="es-A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2D99EFC-9B53-4F23-8A86-AC31E7EB86FB}" type="slidenum">
              <a:rPr lang="en-US" smtClean="0"/>
              <a:pPr/>
              <a:t>16</a:t>
            </a:fld>
            <a:endParaRPr lang="en-US" smtClean="0"/>
          </a:p>
        </p:txBody>
      </p:sp>
      <p:sp>
        <p:nvSpPr>
          <p:cNvPr id="52227" name="Rectangle 2"/>
          <p:cNvSpPr>
            <a:spLocks noRot="1" noChangeArrowheads="1" noTextEdit="1"/>
          </p:cNvSpPr>
          <p:nvPr>
            <p:ph type="sldImg"/>
          </p:nvPr>
        </p:nvSpPr>
        <p:spPr>
          <a:xfrm>
            <a:off x="993775" y="768350"/>
            <a:ext cx="5114925" cy="3836988"/>
          </a:xfrm>
          <a:ln/>
        </p:spPr>
      </p:sp>
      <p:sp>
        <p:nvSpPr>
          <p:cNvPr id="52228" name="Rectangle 3"/>
          <p:cNvSpPr>
            <a:spLocks noGrp="1" noChangeArrowheads="1"/>
          </p:cNvSpPr>
          <p:nvPr>
            <p:ph type="body" idx="1"/>
          </p:nvPr>
        </p:nvSpPr>
        <p:spPr>
          <a:xfrm>
            <a:off x="946150" y="4860925"/>
            <a:ext cx="5207000" cy="4605338"/>
          </a:xfrm>
          <a:noFill/>
          <a:ln/>
        </p:spPr>
        <p:txBody>
          <a:bodyPr/>
          <a:lstStyle/>
          <a:p>
            <a:pPr eaLnBrk="1" hangingPunct="1"/>
            <a:r>
              <a:rPr lang="es-AR" smtClean="0"/>
              <a:t>	Hay un dicho que me encanta que dice que el burro no consigue novia por lindo, sino por insistente (la versión original es inapropiada para este ámbito); así que si seguimos pretendiendo meternos en las tripas de una compu, podemos mirar más allá y una unidad de control se vería como un módulo implementando la lógica de ejecución secuencial, una unidad de control de registros y una pequeña porción de memoria de control.</a:t>
            </a:r>
          </a:p>
          <a:p>
            <a:pPr eaLnBrk="1" hangingPunct="1"/>
            <a:endParaRPr lang="es-A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C844E62-1BB1-440E-B4A6-BB241D569BF4}" type="slidenum">
              <a:rPr lang="en-US" smtClean="0"/>
              <a:pPr/>
              <a:t>17</a:t>
            </a:fld>
            <a:endParaRPr lang="en-US" smtClean="0"/>
          </a:p>
        </p:txBody>
      </p:sp>
      <p:sp>
        <p:nvSpPr>
          <p:cNvPr id="53251" name="Rectangle 2"/>
          <p:cNvSpPr>
            <a:spLocks noRot="1" noChangeArrowheads="1" noTextEdit="1"/>
          </p:cNvSpPr>
          <p:nvPr>
            <p:ph type="sldImg"/>
          </p:nvPr>
        </p:nvSpPr>
        <p:spPr>
          <a:xfrm>
            <a:off x="992188" y="768350"/>
            <a:ext cx="5114925" cy="3836988"/>
          </a:xfrm>
          <a:ln/>
        </p:spPr>
      </p:sp>
      <p:sp>
        <p:nvSpPr>
          <p:cNvPr id="53252" name="Rectangle 3"/>
          <p:cNvSpPr>
            <a:spLocks noGrp="1" noChangeArrowheads="1"/>
          </p:cNvSpPr>
          <p:nvPr>
            <p:ph type="body" idx="1"/>
          </p:nvPr>
        </p:nvSpPr>
        <p:spPr>
          <a:noFill/>
          <a:ln/>
        </p:spPr>
        <p:txBody>
          <a:bodyPr/>
          <a:lstStyle/>
          <a:p>
            <a:pPr eaLnBrk="1" hangingPunct="1"/>
            <a:r>
              <a:rPr lang="es-AR" smtClean="0"/>
              <a:t>	Zoom out, zoom out, zoom out... Nos ponen adelante nuestro una compu y su cuadro de especificaciones. A ninguno de ustedes le resulta raro leer este tipo de cosas, pero todos sabemos qué quieren decir en el fondo... bueno, eso es lo que vamos a tratar de aprender en este curso; a descifrar, más allá de la intuición, a qué se refieren este tipo de detalles que aparentemente miden el rendimiento, o las posibilidades, de una computadora.</a:t>
            </a:r>
          </a:p>
          <a:p>
            <a:pPr eaLnBrk="1" hangingPunct="1"/>
            <a:endParaRPr lang="es-A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B855821-21A3-4C00-BFCE-0FF7B89F1265}" type="slidenum">
              <a:rPr lang="en-US" smtClean="0"/>
              <a:pPr/>
              <a:t>18</a:t>
            </a:fld>
            <a:endParaRPr lang="en-US" smtClean="0"/>
          </a:p>
        </p:txBody>
      </p:sp>
      <p:sp>
        <p:nvSpPr>
          <p:cNvPr id="54275" name="Rectangle 2"/>
          <p:cNvSpPr>
            <a:spLocks noRot="1" noChangeArrowheads="1" noTextEdit="1"/>
          </p:cNvSpPr>
          <p:nvPr>
            <p:ph type="sldImg"/>
          </p:nvPr>
        </p:nvSpPr>
        <p:spPr>
          <a:xfrm>
            <a:off x="992188" y="768350"/>
            <a:ext cx="5114925" cy="3836988"/>
          </a:xfrm>
          <a:ln/>
        </p:spPr>
      </p:sp>
      <p:sp>
        <p:nvSpPr>
          <p:cNvPr id="54276" name="Rectangle 3"/>
          <p:cNvSpPr>
            <a:spLocks noGrp="1" noChangeArrowheads="1"/>
          </p:cNvSpPr>
          <p:nvPr>
            <p:ph type="body" idx="1"/>
          </p:nvPr>
        </p:nvSpPr>
        <p:spPr>
          <a:noFill/>
          <a:ln/>
        </p:spPr>
        <p:txBody>
          <a:bodyPr/>
          <a:lstStyle/>
          <a:p>
            <a:pPr eaLnBrk="1" hangingPunct="1"/>
            <a:r>
              <a:rPr lang="es-AR" smtClean="0"/>
              <a:t>	Algunas abreviaturas que nos van a ser de utilidad y que por supuesto ya conocen... Normalmente se usan para medir en base diez (lo que entendemos los humanos) o en base dos (lo que entienden las computadoras)</a:t>
            </a:r>
          </a:p>
          <a:p>
            <a:pPr eaLnBrk="1" hangingPunct="1"/>
            <a:endParaRPr lang="es-A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E99090D-F312-475A-9C07-80DAC4FE7C08}" type="slidenum">
              <a:rPr lang="en-US" smtClean="0"/>
              <a:pPr/>
              <a:t>19</a:t>
            </a:fld>
            <a:endParaRPr lang="en-US" smtClean="0"/>
          </a:p>
        </p:txBody>
      </p:sp>
      <p:sp>
        <p:nvSpPr>
          <p:cNvPr id="55299" name="Rectangle 2"/>
          <p:cNvSpPr>
            <a:spLocks noRot="1" noChangeArrowheads="1" noTextEdit="1"/>
          </p:cNvSpPr>
          <p:nvPr>
            <p:ph type="sldImg"/>
          </p:nvPr>
        </p:nvSpPr>
        <p:spPr>
          <a:xfrm>
            <a:off x="992188" y="768350"/>
            <a:ext cx="5114925" cy="3836988"/>
          </a:xfrm>
          <a:ln/>
        </p:spPr>
      </p:sp>
      <p:sp>
        <p:nvSpPr>
          <p:cNvPr id="55300" name="Rectangle 3"/>
          <p:cNvSpPr>
            <a:spLocks noGrp="1" noChangeArrowheads="1"/>
          </p:cNvSpPr>
          <p:nvPr>
            <p:ph type="body" idx="1"/>
          </p:nvPr>
        </p:nvSpPr>
        <p:spPr>
          <a:noFill/>
          <a:ln/>
        </p:spPr>
        <p:txBody>
          <a:bodyPr/>
          <a:lstStyle/>
          <a:p>
            <a:pPr eaLnBrk="1" hangingPunct="1"/>
            <a:r>
              <a:rPr lang="es-AR" smtClean="0"/>
              <a:t>	Aplicaciones de estas abreviaturas son a la medida de tiempo más usada en computación, que son los Hertz. Los Hertz en realidad son una medida de frecuencia y por lo tanto nos dirán la cantidad de veces que algo se repite, por ejemplo un pulso de reloj. Ya vamos a ver cómo esta noción de reloj está presente en una computadora. Un Hertz corresponde a un ciclo por segundo, es decir que cada un segundo, el evento medido comienza a repetirse.</a:t>
            </a:r>
          </a:p>
          <a:p>
            <a:pPr eaLnBrk="1" hangingPunct="1"/>
            <a:r>
              <a:rPr lang="es-AR" smtClean="0"/>
              <a:t>	Otra aplicación son los bytes, concepto que define una unidad de almacenamiento. Un byte agrupa una cierta cantidad de bits (que es la unidad mínima de información). La palabra Bit es un acrónimo para Binary Digit que siendo 0 ó 1 es la menor cantidad de información manipulable en una computadora digital.</a:t>
            </a:r>
          </a:p>
          <a:p>
            <a:pPr eaLnBrk="1" hangingPunct="1"/>
            <a:r>
              <a:rPr lang="es-AR" smtClean="0"/>
              <a:t>	El concepto de palabra definirá la unidad de transferencia dentro de una computadora y normalmente será un múltiplo del tamaño del byte.</a:t>
            </a:r>
          </a:p>
          <a:p>
            <a:pPr eaLnBrk="1" hangingPunct="1"/>
            <a:endParaRPr lang="es-A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97B74C0-21D8-4905-85A6-B76620DF31EC}" type="slidenum">
              <a:rPr lang="en-US" smtClean="0"/>
              <a:pPr/>
              <a:t>2</a:t>
            </a:fld>
            <a:endParaRPr lang="en-US" smtClean="0"/>
          </a:p>
        </p:txBody>
      </p:sp>
      <p:sp>
        <p:nvSpPr>
          <p:cNvPr id="37891" name="Rectangle 2"/>
          <p:cNvSpPr>
            <a:spLocks noRot="1" noChangeArrowheads="1" noTextEdit="1"/>
          </p:cNvSpPr>
          <p:nvPr>
            <p:ph type="sldImg"/>
          </p:nvPr>
        </p:nvSpPr>
        <p:spPr>
          <a:xfrm>
            <a:off x="992188" y="768350"/>
            <a:ext cx="5114925" cy="3836988"/>
          </a:xfrm>
          <a:ln/>
        </p:spPr>
      </p:sp>
      <p:sp>
        <p:nvSpPr>
          <p:cNvPr id="37892" name="Rectangle 3"/>
          <p:cNvSpPr>
            <a:spLocks noGrp="1" noChangeArrowheads="1"/>
          </p:cNvSpPr>
          <p:nvPr>
            <p:ph type="body" idx="1"/>
          </p:nvPr>
        </p:nvSpPr>
        <p:spPr>
          <a:noFill/>
          <a:ln/>
        </p:spPr>
        <p:txBody>
          <a:bodyPr/>
          <a:lstStyle/>
          <a:p>
            <a:pPr eaLnBrk="1" hangingPunct="1"/>
            <a:r>
              <a:rPr lang="es-AR" smtClean="0"/>
              <a:t>	En vista de que lo que vamos a estudiar es la respuesta a la pregunta "¿qué es una computadora?", es bueno empezar por dar una definición de "computadora", la que tenemos adelante nuestro:</a:t>
            </a:r>
          </a:p>
          <a:p>
            <a:pPr eaLnBrk="1" hangingPunct="1"/>
            <a:endParaRPr lang="es-AR" smtClean="0"/>
          </a:p>
          <a:p>
            <a:pPr eaLnBrk="1" hangingPunct="1"/>
            <a:r>
              <a:rPr lang="es-AR" smtClean="0"/>
              <a:t>"Máquina digital electrónica programable para el tratamiento automático de la información, capaz de recibirla, operar sobre ella mediante procesos determinados y suministrar los resultados de tales operaciones."</a:t>
            </a:r>
          </a:p>
          <a:p>
            <a:pPr eaLnBrk="1" hangingPunct="1"/>
            <a:endParaRPr lang="es-AR" smtClean="0"/>
          </a:p>
          <a:p>
            <a:pPr eaLnBrk="1" hangingPunct="1"/>
            <a:endParaRPr lang="es-AR" smtClean="0"/>
          </a:p>
          <a:p>
            <a:pPr eaLnBrk="1" hangingPunct="1"/>
            <a:r>
              <a:rPr lang="es-AR" smtClean="0"/>
              <a:t>para mi es una porquería, en el sentido de que responde en forma ad-hoc para justificar lo que estamos por hacer, que es estudiar una "computadora" de esas que se apoyan sobre un escritorio, se prenden, bootean, se cuelgan (si usan Windows) y demás. Yo soy partidario de las definiciones más abstractas y abarcativas y en este caso prefiero una definición del tipo:</a:t>
            </a:r>
          </a:p>
          <a:p>
            <a:pPr eaLnBrk="1" hangingPunct="1"/>
            <a:endParaRPr lang="es-AR" smtClean="0"/>
          </a:p>
          <a:p>
            <a:pPr eaLnBrk="1" hangingPunct="1"/>
            <a:r>
              <a:rPr lang="es-AR" smtClean="0"/>
              <a:t>"Objeto capaz de realizar un cómputo por ejecución de un algoritmo."</a:t>
            </a:r>
          </a:p>
          <a:p>
            <a:pPr eaLnBrk="1" hangingPunct="1"/>
            <a:endParaRPr lang="es-AR" smtClean="0"/>
          </a:p>
          <a:p>
            <a:pPr eaLnBrk="1" hangingPunct="1"/>
            <a:r>
              <a:rPr lang="es-AR" smtClean="0"/>
              <a:t>Ahora bien, dado que lo que deseamos hacer es estudiar una de esas licuadoras con esteroides que usamos para jugar al C&amp;C, la definición que nos acaba de aportar Pepe no debiera herirnos el orgullo.</a:t>
            </a:r>
          </a:p>
          <a:p>
            <a:pPr eaLnBrk="1" hangingPunct="1"/>
            <a:endParaRPr lang="es-A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D43C0FE-4686-4459-8D00-14E2CEFC6EB2}" type="slidenum">
              <a:rPr lang="en-US" smtClean="0"/>
              <a:pPr/>
              <a:t>20</a:t>
            </a:fld>
            <a:endParaRPr lang="en-US" smtClean="0"/>
          </a:p>
        </p:txBody>
      </p:sp>
      <p:sp>
        <p:nvSpPr>
          <p:cNvPr id="56323" name="Rectangle 2"/>
          <p:cNvSpPr>
            <a:spLocks noRot="1" noChangeArrowheads="1" noTextEdit="1"/>
          </p:cNvSpPr>
          <p:nvPr>
            <p:ph type="sldImg"/>
          </p:nvPr>
        </p:nvSpPr>
        <p:spPr>
          <a:xfrm>
            <a:off x="992188" y="768350"/>
            <a:ext cx="5114925" cy="3836988"/>
          </a:xfrm>
          <a:ln/>
        </p:spPr>
      </p:sp>
      <p:sp>
        <p:nvSpPr>
          <p:cNvPr id="56324" name="Rectangle 3"/>
          <p:cNvSpPr>
            <a:spLocks noGrp="1" noChangeArrowheads="1"/>
          </p:cNvSpPr>
          <p:nvPr>
            <p:ph type="body" idx="1"/>
          </p:nvPr>
        </p:nvSpPr>
        <p:spPr>
          <a:noFill/>
          <a:ln/>
        </p:spPr>
        <p:txBody>
          <a:bodyPr/>
          <a:lstStyle/>
          <a:p>
            <a:pPr eaLnBrk="1" hangingPunct="1"/>
            <a:r>
              <a:rPr lang="es-AR" smtClean="0"/>
              <a:t>	De la misma forma en la que vimos medidas por encima de la unidad; algunas medidas por debajo de la unidad son:</a:t>
            </a:r>
          </a:p>
          <a:p>
            <a:pPr eaLnBrk="1" hangingPunct="1"/>
            <a:endParaRPr lang="es-A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390178DD-633E-4154-BA18-14211B311AC7}" type="slidenum">
              <a:rPr lang="en-US" smtClean="0"/>
              <a:pPr/>
              <a:t>21</a:t>
            </a:fld>
            <a:endParaRPr lang="en-US" smtClean="0"/>
          </a:p>
        </p:txBody>
      </p:sp>
      <p:sp>
        <p:nvSpPr>
          <p:cNvPr id="57347" name="Rectangle 2"/>
          <p:cNvSpPr>
            <a:spLocks noRot="1" noChangeArrowheads="1" noTextEdit="1"/>
          </p:cNvSpPr>
          <p:nvPr>
            <p:ph type="sldImg"/>
          </p:nvPr>
        </p:nvSpPr>
        <p:spPr>
          <a:xfrm>
            <a:off x="992188" y="768350"/>
            <a:ext cx="5114925" cy="3836988"/>
          </a:xfrm>
          <a:ln/>
        </p:spPr>
      </p:sp>
      <p:sp>
        <p:nvSpPr>
          <p:cNvPr id="57348" name="Rectangle 3"/>
          <p:cNvSpPr>
            <a:spLocks noGrp="1" noChangeArrowheads="1"/>
          </p:cNvSpPr>
          <p:nvPr>
            <p:ph type="body" idx="1"/>
          </p:nvPr>
        </p:nvSpPr>
        <p:spPr>
          <a:noFill/>
          <a:ln/>
        </p:spPr>
        <p:txBody>
          <a:bodyPr/>
          <a:lstStyle/>
          <a:p>
            <a:pPr eaLnBrk="1" hangingPunct="1"/>
            <a:r>
              <a:rPr lang="es-AR" smtClean="0"/>
              <a:t>	Y los ejemplos asociados son en general utilizadas para fracciones de base 10. Para caracterizar fracciones de tiempo o distancia.</a:t>
            </a:r>
          </a:p>
          <a:p>
            <a:pPr eaLnBrk="1" hangingPunct="1"/>
            <a:endParaRPr lang="es-A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0D592C6E-A57A-4534-8A07-4F892EEB39B3}" type="slidenum">
              <a:rPr lang="en-US" smtClean="0"/>
              <a:pPr/>
              <a:t>22</a:t>
            </a:fld>
            <a:endParaRPr lang="en-US" smtClean="0"/>
          </a:p>
        </p:txBody>
      </p:sp>
      <p:sp>
        <p:nvSpPr>
          <p:cNvPr id="58371" name="Rectangle 2"/>
          <p:cNvSpPr>
            <a:spLocks noRot="1" noChangeArrowheads="1" noTextEdit="1"/>
          </p:cNvSpPr>
          <p:nvPr>
            <p:ph type="sldImg"/>
          </p:nvPr>
        </p:nvSpPr>
        <p:spPr>
          <a:xfrm>
            <a:off x="992188" y="768350"/>
            <a:ext cx="5114925" cy="3836988"/>
          </a:xfrm>
          <a:ln/>
        </p:spPr>
      </p:sp>
      <p:sp>
        <p:nvSpPr>
          <p:cNvPr id="58372" name="Rectangle 3"/>
          <p:cNvSpPr>
            <a:spLocks noGrp="1" noChangeArrowheads="1"/>
          </p:cNvSpPr>
          <p:nvPr>
            <p:ph type="body" idx="1"/>
          </p:nvPr>
        </p:nvSpPr>
        <p:spPr>
          <a:noFill/>
          <a:ln/>
        </p:spPr>
        <p:txBody>
          <a:bodyPr/>
          <a:lstStyle/>
          <a:p>
            <a:pPr eaLnBrk="1" hangingPunct="1"/>
            <a:r>
              <a:rPr lang="es-AR" smtClean="0"/>
              <a:t>	Usando esto, podemos caracterizar el tiempo que dura un ciclo de nuestro famoso reloj. De esta forma, si un bus opera a 133 MHz, entonces sabemos que en un segundo ocurren 133000000 ciclos, luego, un ciclo dura 1/133000000 partes de segundo, equivalente a 7.52 nanosegundos.</a:t>
            </a:r>
          </a:p>
          <a:p>
            <a:pPr eaLnBrk="1" hangingPunct="1"/>
            <a:endParaRPr lang="es-A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BB9ADB2-B8E3-4BCF-BEFB-D28723AF3A00}" type="slidenum">
              <a:rPr lang="en-US" smtClean="0"/>
              <a:pPr/>
              <a:t>23</a:t>
            </a:fld>
            <a:endParaRPr lang="en-US" smtClean="0"/>
          </a:p>
        </p:txBody>
      </p:sp>
      <p:sp>
        <p:nvSpPr>
          <p:cNvPr id="59395" name="Rectangle 2"/>
          <p:cNvSpPr>
            <a:spLocks noRot="1" noChangeArrowheads="1" noTextEdit="1"/>
          </p:cNvSpPr>
          <p:nvPr>
            <p:ph type="sldImg"/>
          </p:nvPr>
        </p:nvSpPr>
        <p:spPr>
          <a:xfrm>
            <a:off x="992188" y="768350"/>
            <a:ext cx="5114925" cy="3836988"/>
          </a:xfrm>
          <a:ln/>
        </p:spPr>
      </p:sp>
      <p:sp>
        <p:nvSpPr>
          <p:cNvPr id="59396" name="Rectangle 3"/>
          <p:cNvSpPr>
            <a:spLocks noGrp="1" noChangeArrowheads="1"/>
          </p:cNvSpPr>
          <p:nvPr>
            <p:ph type="body" idx="1"/>
          </p:nvPr>
        </p:nvSpPr>
        <p:spPr>
          <a:noFill/>
          <a:ln/>
        </p:spPr>
        <p:txBody>
          <a:bodyPr/>
          <a:lstStyle/>
          <a:p>
            <a:pPr eaLnBrk="1" hangingPunct="1"/>
            <a:r>
              <a:rPr lang="es-AR" smtClean="0"/>
              <a:t>	Ahora, volviendo al aviso, ya sabemos que nuestro procesador tiene un reloj que opera a 667 MHz, lo que como ya veremos definirá la cantidad de instrucciones que podrán ser ejecutadas por unidad de tiempo (humano). Por otro lado, también sabemos que el reloj que rije el comportamiento de la memoria (SDRAM) opera a 133 MHz y por lo tanto nos dice cada cuanto tiempo esta puede ser accedida, ya sea para escribir o leer.</a:t>
            </a:r>
          </a:p>
          <a:p>
            <a:pPr eaLnBrk="1" hangingPunct="1"/>
            <a:endParaRPr lang="es-A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BFE276F-89B0-41EF-9517-1F565DA172F2}" type="slidenum">
              <a:rPr lang="en-US" smtClean="0"/>
              <a:pPr/>
              <a:t>24</a:t>
            </a:fld>
            <a:endParaRPr lang="en-US" smtClean="0"/>
          </a:p>
        </p:txBody>
      </p:sp>
      <p:sp>
        <p:nvSpPr>
          <p:cNvPr id="60419" name="Rectangle 2"/>
          <p:cNvSpPr>
            <a:spLocks noRot="1" noChangeArrowheads="1" noTextEdit="1"/>
          </p:cNvSpPr>
          <p:nvPr>
            <p:ph type="sldImg"/>
          </p:nvPr>
        </p:nvSpPr>
        <p:spPr>
          <a:xfrm>
            <a:off x="992188" y="768350"/>
            <a:ext cx="5114925" cy="3836988"/>
          </a:xfrm>
          <a:ln/>
        </p:spPr>
      </p:sp>
      <p:sp>
        <p:nvSpPr>
          <p:cNvPr id="60420"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CC1C808F-3E78-4E9C-9C75-5E8F26710F0D}" type="slidenum">
              <a:rPr lang="en-US" smtClean="0"/>
              <a:pPr/>
              <a:t>25</a:t>
            </a:fld>
            <a:endParaRPr lang="en-US" smtClean="0"/>
          </a:p>
        </p:txBody>
      </p:sp>
      <p:sp>
        <p:nvSpPr>
          <p:cNvPr id="61443" name="Rectangle 2"/>
          <p:cNvSpPr>
            <a:spLocks noRot="1" noChangeArrowheads="1" noTextEdit="1"/>
          </p:cNvSpPr>
          <p:nvPr>
            <p:ph type="sldImg"/>
          </p:nvPr>
        </p:nvSpPr>
        <p:spPr>
          <a:xfrm>
            <a:off x="992188" y="768350"/>
            <a:ext cx="5114925" cy="3836988"/>
          </a:xfrm>
          <a:ln/>
        </p:spPr>
      </p:sp>
      <p:sp>
        <p:nvSpPr>
          <p:cNvPr id="61444" name="Rectangle 3"/>
          <p:cNvSpPr>
            <a:spLocks noGrp="1" noChangeArrowheads="1"/>
          </p:cNvSpPr>
          <p:nvPr>
            <p:ph type="body" idx="1"/>
          </p:nvPr>
        </p:nvSpPr>
        <p:spPr>
          <a:noFill/>
          <a:ln/>
        </p:spPr>
        <p:txBody>
          <a:bodyPr/>
          <a:lstStyle/>
          <a:p>
            <a:pPr eaLnBrk="1" hangingPunct="1"/>
            <a:r>
              <a:rPr lang="es-AR" smtClean="0"/>
              <a:t>	Para clarificar el aviso, RAM es la denominación de la memoria de acceso aleatorio (lo que significa que si conocemos la posición de un cierto dato, este puede ser accedido sin la necesidad de referenciar otras posiciones) y muchas veces se utiliza para denominar a la memoria principal del sistema. Por último, una cache es una memoria temporal, más pequeña y veloz que la memoria principal, utilizada para acceder datos en forma más eficiente.</a:t>
            </a:r>
          </a:p>
          <a:p>
            <a:pPr eaLnBrk="1" hangingPunct="1"/>
            <a:r>
              <a:rPr lang="es-AR" smtClean="0"/>
              <a:t>	SDRAM se refiere a un tipo particular de RAM que funciona en forma dinámica y sincrónica. Que las cache sean denominadas L1 y L2 proviene del hecho de que en general las memorias se estructuran en forma piramidal de forma de que las más rápidas, por ser más caras, son de menor tamaño y se utilizan para intentar mejorar el rendimiento general del sistema.</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791DBEF-396A-4F9C-86C3-A3212A23062A}" type="slidenum">
              <a:rPr lang="en-US" smtClean="0"/>
              <a:pPr/>
              <a:t>26</a:t>
            </a:fld>
            <a:endParaRPr lang="en-US" smtClean="0"/>
          </a:p>
        </p:txBody>
      </p:sp>
      <p:sp>
        <p:nvSpPr>
          <p:cNvPr id="62467" name="Rectangle 2"/>
          <p:cNvSpPr>
            <a:spLocks noRot="1" noChangeArrowheads="1" noTextEdit="1"/>
          </p:cNvSpPr>
          <p:nvPr>
            <p:ph type="sldImg"/>
          </p:nvPr>
        </p:nvSpPr>
        <p:spPr>
          <a:xfrm>
            <a:off x="992188" y="768350"/>
            <a:ext cx="5114925" cy="3836988"/>
          </a:xfrm>
          <a:ln/>
        </p:spPr>
      </p:sp>
      <p:sp>
        <p:nvSpPr>
          <p:cNvPr id="62468" name="Rectangle 3"/>
          <p:cNvSpPr>
            <a:spLocks noGrp="1" noChangeArrowheads="1"/>
          </p:cNvSpPr>
          <p:nvPr>
            <p:ph type="body" idx="1"/>
          </p:nvPr>
        </p:nvSpPr>
        <p:spPr>
          <a:noFill/>
          <a:ln/>
        </p:spPr>
        <p:txBody>
          <a:bodyPr/>
          <a:lstStyle/>
          <a:p>
            <a:pPr eaLnBrk="1" hangingPunct="1"/>
            <a:r>
              <a:rPr lang="es-AR" smtClean="0"/>
              <a:t>	Como todos ya saben, los discos rígidos se miden a través de su capacidad, la cantidad de revoluciones por minuto que son capaces de dar (más adelante veremos por qué este es un factor de relevancia) y el tipo de conexión (bus de expansión) al que se encuentra conectado.</a:t>
            </a:r>
          </a:p>
          <a:p>
            <a:pPr eaLnBrk="1" hangingPunct="1"/>
            <a:endParaRPr lang="es-A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E506C8B-32B8-40D0-B6A0-FD62DEDE0378}" type="slidenum">
              <a:rPr lang="en-US" smtClean="0"/>
              <a:pPr/>
              <a:t>27</a:t>
            </a:fld>
            <a:endParaRPr lang="en-US" smtClean="0"/>
          </a:p>
        </p:txBody>
      </p:sp>
      <p:sp>
        <p:nvSpPr>
          <p:cNvPr id="63491" name="Rectangle 2"/>
          <p:cNvSpPr>
            <a:spLocks noRot="1" noChangeArrowheads="1" noTextEdit="1"/>
          </p:cNvSpPr>
          <p:nvPr>
            <p:ph type="sldImg"/>
          </p:nvPr>
        </p:nvSpPr>
        <p:spPr>
          <a:xfrm>
            <a:off x="992188" y="768350"/>
            <a:ext cx="5114925" cy="3836988"/>
          </a:xfrm>
          <a:ln/>
        </p:spPr>
      </p:sp>
      <p:sp>
        <p:nvSpPr>
          <p:cNvPr id="63492" name="Rectangle 3"/>
          <p:cNvSpPr>
            <a:spLocks noGrp="1" noChangeArrowheads="1"/>
          </p:cNvSpPr>
          <p:nvPr>
            <p:ph type="body" idx="1"/>
          </p:nvPr>
        </p:nvSpPr>
        <p:spPr>
          <a:noFill/>
          <a:ln/>
        </p:spPr>
        <p:txBody>
          <a:bodyPr/>
          <a:lstStyle/>
          <a:p>
            <a:pPr eaLnBrk="1" hangingPunct="1"/>
            <a:r>
              <a:rPr lang="es-AR" smtClean="0"/>
              <a:t>	EIDE es un tipo particular de conexión. Y bueh... el CDROM y su velocidad.</a:t>
            </a:r>
          </a:p>
          <a:p>
            <a:pPr eaLnBrk="1" hangingPunct="1"/>
            <a:endParaRPr lang="es-A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5B6AFB1-0838-4BDA-9FC1-DD9EE70AB668}" type="slidenum">
              <a:rPr lang="en-US" smtClean="0"/>
              <a:pPr/>
              <a:t>28</a:t>
            </a:fld>
            <a:endParaRPr lang="en-US" smtClean="0"/>
          </a:p>
        </p:txBody>
      </p:sp>
      <p:sp>
        <p:nvSpPr>
          <p:cNvPr id="64515" name="Rectangle 2"/>
          <p:cNvSpPr>
            <a:spLocks noRot="1" noChangeArrowheads="1" noTextEdit="1"/>
          </p:cNvSpPr>
          <p:nvPr>
            <p:ph type="sldImg"/>
          </p:nvPr>
        </p:nvSpPr>
        <p:spPr>
          <a:xfrm>
            <a:off x="992188" y="768350"/>
            <a:ext cx="5114925" cy="3836988"/>
          </a:xfrm>
          <a:ln/>
        </p:spPr>
      </p:sp>
      <p:sp>
        <p:nvSpPr>
          <p:cNvPr id="64516" name="Rectangle 3"/>
          <p:cNvSpPr>
            <a:spLocks noGrp="1" noChangeArrowheads="1"/>
          </p:cNvSpPr>
          <p:nvPr>
            <p:ph type="body" idx="1"/>
          </p:nvPr>
        </p:nvSpPr>
        <p:spPr>
          <a:noFill/>
          <a:ln/>
        </p:spPr>
        <p:txBody>
          <a:bodyPr/>
          <a:lstStyle/>
          <a:p>
            <a:pPr eaLnBrk="1" hangingPunct="1"/>
            <a:r>
              <a:rPr lang="es-AR" smtClean="0"/>
              <a:t>	Luego, el aviso nos indica los puertos de expansión con los que cuenta el sistema.</a:t>
            </a:r>
          </a:p>
          <a:p>
            <a:pPr eaLnBrk="1" hangingPunct="1"/>
            <a:endParaRPr lang="es-A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EC934CE-905D-47AF-BA62-1C4809B62BF8}" type="slidenum">
              <a:rPr lang="en-US" smtClean="0"/>
              <a:pPr/>
              <a:t>29</a:t>
            </a:fld>
            <a:endParaRPr lang="en-US" smtClean="0"/>
          </a:p>
        </p:txBody>
      </p:sp>
      <p:sp>
        <p:nvSpPr>
          <p:cNvPr id="65539" name="Rectangle 2"/>
          <p:cNvSpPr>
            <a:spLocks noRot="1" noChangeArrowheads="1" noTextEdit="1"/>
          </p:cNvSpPr>
          <p:nvPr>
            <p:ph type="sldImg"/>
          </p:nvPr>
        </p:nvSpPr>
        <p:spPr>
          <a:xfrm>
            <a:off x="992188" y="768350"/>
            <a:ext cx="5114925" cy="3836988"/>
          </a:xfrm>
          <a:ln/>
        </p:spPr>
      </p:sp>
      <p:sp>
        <p:nvSpPr>
          <p:cNvPr id="65540" name="Rectangle 3"/>
          <p:cNvSpPr>
            <a:spLocks noGrp="1" noChangeArrowheads="1"/>
          </p:cNvSpPr>
          <p:nvPr>
            <p:ph type="body" idx="1"/>
          </p:nvPr>
        </p:nvSpPr>
        <p:spPr>
          <a:noFill/>
          <a:ln/>
        </p:spPr>
        <p:txBody>
          <a:bodyPr/>
          <a:lstStyle/>
          <a:p>
            <a:pPr eaLnBrk="1" hangingPunct="1"/>
            <a:r>
              <a:rPr lang="es-AR" smtClean="0"/>
              <a:t>	Un puerto se llama serial cuando los datos que transporta viajan uno detrás del otro sobre un mismo canal conductor y el puerto clásico de este tipo se rige por el estandar RS-232. Los puesrtos paralelos, a diferencia de los seriales, son capaces de enviar datos por más de un canal en forma paralela. Los puertos USB (Universal Serial Bus) es un puerto serie pero con características especiales que lo hacen muy interesante, como la posibilidad de autoconfigurarse negociando la forma en la que se comunicará con el dispositivo conectado.</a:t>
            </a:r>
          </a:p>
          <a:p>
            <a:pPr eaLnBrk="1" hangingPunct="1"/>
            <a:endParaRPr lang="es-A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8439C19-15D6-4849-AEE5-338A7FA5BADD}" type="slidenum">
              <a:rPr lang="en-US" smtClean="0"/>
              <a:pPr/>
              <a:t>3</a:t>
            </a:fld>
            <a:endParaRPr lang="en-US" smtClean="0"/>
          </a:p>
        </p:txBody>
      </p:sp>
      <p:sp>
        <p:nvSpPr>
          <p:cNvPr id="38915" name="Rectangle 2"/>
          <p:cNvSpPr>
            <a:spLocks noRot="1" noChangeArrowheads="1" noTextEdit="1"/>
          </p:cNvSpPr>
          <p:nvPr>
            <p:ph type="sldImg"/>
          </p:nvPr>
        </p:nvSpPr>
        <p:spPr>
          <a:xfrm>
            <a:off x="992188" y="768350"/>
            <a:ext cx="5114925" cy="3836988"/>
          </a:xfrm>
          <a:ln/>
        </p:spPr>
      </p:sp>
      <p:sp>
        <p:nvSpPr>
          <p:cNvPr id="38916" name="Rectangle 3"/>
          <p:cNvSpPr>
            <a:spLocks noGrp="1" noChangeArrowheads="1"/>
          </p:cNvSpPr>
          <p:nvPr>
            <p:ph type="body" idx="1"/>
          </p:nvPr>
        </p:nvSpPr>
        <p:spPr>
          <a:noFill/>
          <a:ln/>
        </p:spPr>
        <p:txBody>
          <a:bodyPr/>
          <a:lstStyle/>
          <a:p>
            <a:pPr eaLnBrk="1" hangingPunct="1"/>
            <a:r>
              <a:rPr lang="es-AR" smtClean="0"/>
              <a:t>	Otra de las respuestas que debe ser respondida es "¿por qué alguien querría estudiar organización y arquitectura de computadoras?". La respuesta más fácil es "hay gente para todo", pero la verdad es que las computadoras son, hoy, una parte fundamental de la sociedad en la que vivimos, y como tal su buen o mal desempeño tiene gran impacto en la vida de todos. Algunas de las razones en las que nosotros (profesionales de la informática) podemos encontrar motivación son: ...</a:t>
            </a:r>
          </a:p>
          <a:p>
            <a:pPr eaLnBrk="1" hangingPunct="1"/>
            <a:endParaRPr lang="es-A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81E2912-20D9-4561-B816-884FD48B57BA}" type="slidenum">
              <a:rPr lang="en-US" smtClean="0"/>
              <a:pPr/>
              <a:t>30</a:t>
            </a:fld>
            <a:endParaRPr lang="en-US" smtClean="0"/>
          </a:p>
        </p:txBody>
      </p:sp>
      <p:sp>
        <p:nvSpPr>
          <p:cNvPr id="66563" name="Rectangle 2"/>
          <p:cNvSpPr>
            <a:spLocks noRot="1" noChangeArrowheads="1" noTextEdit="1"/>
          </p:cNvSpPr>
          <p:nvPr>
            <p:ph type="sldImg"/>
          </p:nvPr>
        </p:nvSpPr>
        <p:spPr>
          <a:xfrm>
            <a:off x="992188" y="768350"/>
            <a:ext cx="5114925" cy="3836988"/>
          </a:xfrm>
          <a:ln/>
        </p:spPr>
      </p:sp>
      <p:sp>
        <p:nvSpPr>
          <p:cNvPr id="66564" name="Rectangle 3"/>
          <p:cNvSpPr>
            <a:spLocks noGrp="1" noChangeArrowheads="1"/>
          </p:cNvSpPr>
          <p:nvPr>
            <p:ph type="body" idx="1"/>
          </p:nvPr>
        </p:nvSpPr>
        <p:spPr>
          <a:xfrm>
            <a:off x="946150" y="4860925"/>
            <a:ext cx="5207000" cy="4605338"/>
          </a:xfrm>
          <a:noFill/>
          <a:ln/>
        </p:spPr>
        <p:txBody>
          <a:bodyPr/>
          <a:lstStyle/>
          <a:p>
            <a:pPr eaLnBrk="1" hangingPunct="1"/>
            <a:r>
              <a:rPr lang="es-AR" smtClean="0"/>
              <a:t>	Así, podemos seguir y ver que existen otros conectores para expandir nuestro sistema. Por ejemplo PCI (Periferal component interface), al que en este caso están conectados un modem y una tarjeta de sonido.</a:t>
            </a:r>
          </a:p>
          <a:p>
            <a:pPr eaLnBrk="1" hangingPunct="1"/>
            <a:endParaRPr lang="es-A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333D94DF-E744-4333-BFE4-96DA0EC49A9F}" type="slidenum">
              <a:rPr lang="en-US" smtClean="0"/>
              <a:pPr/>
              <a:t>31</a:t>
            </a:fld>
            <a:endParaRPr lang="en-US" smtClean="0"/>
          </a:p>
        </p:txBody>
      </p:sp>
      <p:sp>
        <p:nvSpPr>
          <p:cNvPr id="67587" name="Rectangle 2"/>
          <p:cNvSpPr>
            <a:spLocks noRot="1" noChangeArrowheads="1" noTextEdit="1"/>
          </p:cNvSpPr>
          <p:nvPr>
            <p:ph type="sldImg"/>
          </p:nvPr>
        </p:nvSpPr>
        <p:spPr>
          <a:xfrm>
            <a:off x="992188" y="768350"/>
            <a:ext cx="5114925" cy="3836988"/>
          </a:xfrm>
          <a:ln/>
        </p:spPr>
      </p:sp>
      <p:sp>
        <p:nvSpPr>
          <p:cNvPr id="67588" name="Rectangle 3"/>
          <p:cNvSpPr>
            <a:spLocks noGrp="1" noChangeArrowheads="1"/>
          </p:cNvSpPr>
          <p:nvPr>
            <p:ph type="body" idx="1"/>
          </p:nvPr>
        </p:nvSpPr>
        <p:spPr>
          <a:xfrm>
            <a:off x="946150" y="4860925"/>
            <a:ext cx="5207000" cy="4605338"/>
          </a:xfrm>
          <a:noFill/>
          <a:ln/>
        </p:spPr>
        <p:txBody>
          <a:bodyPr/>
          <a:lstStyle/>
          <a:p>
            <a:pPr eaLnBrk="1" hangingPunct="1"/>
            <a:r>
              <a:rPr lang="es-AR" smtClean="0"/>
              <a:t>	Para ir terminando, se describe el monitor y las capacidades de la placa de video, que se encuentra conectada a un bus especial para manejo de video 3d denominado AGP.</a:t>
            </a:r>
          </a:p>
          <a:p>
            <a:pPr eaLnBrk="1" hangingPunct="1"/>
            <a:endParaRPr lang="es-A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9CCD92AA-387D-418C-96A6-3E17B29A3135}" type="slidenum">
              <a:rPr lang="en-US" smtClean="0"/>
              <a:pPr/>
              <a:t>32</a:t>
            </a:fld>
            <a:endParaRPr lang="en-US" smtClean="0"/>
          </a:p>
        </p:txBody>
      </p:sp>
      <p:sp>
        <p:nvSpPr>
          <p:cNvPr id="68611" name="Rectangle 2"/>
          <p:cNvSpPr>
            <a:spLocks noRot="1" noChangeArrowheads="1" noTextEdit="1"/>
          </p:cNvSpPr>
          <p:nvPr>
            <p:ph type="sldImg"/>
          </p:nvPr>
        </p:nvSpPr>
        <p:spPr>
          <a:xfrm>
            <a:off x="992188" y="768350"/>
            <a:ext cx="5114925" cy="3836988"/>
          </a:xfrm>
          <a:ln/>
        </p:spPr>
      </p:sp>
      <p:sp>
        <p:nvSpPr>
          <p:cNvPr id="68612" name="Rectangle 3"/>
          <p:cNvSpPr>
            <a:spLocks noGrp="1" noChangeArrowheads="1"/>
          </p:cNvSpPr>
          <p:nvPr>
            <p:ph type="body" idx="1"/>
          </p:nvPr>
        </p:nvSpPr>
        <p:spPr>
          <a:xfrm>
            <a:off x="946150" y="4860925"/>
            <a:ext cx="5207000" cy="4605338"/>
          </a:xfrm>
          <a:noFill/>
          <a:ln/>
        </p:spPr>
        <p:txBody>
          <a:bodyPr/>
          <a:lstStyle/>
          <a:p>
            <a:pPr eaLnBrk="1" hangingPunct="1"/>
            <a:r>
              <a:rPr lang="es-AR" smtClean="0"/>
              <a:t>	Viéndolo sobre el mother...</a:t>
            </a:r>
          </a:p>
          <a:p>
            <a:pPr eaLnBrk="1" hangingPunct="1"/>
            <a:endParaRPr 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B0C3DB1-24C3-4A90-9C38-FF2AC4EE54F4}" type="slidenum">
              <a:rPr lang="en-US" smtClean="0"/>
              <a:pPr/>
              <a:t>4</a:t>
            </a:fld>
            <a:endParaRPr lang="en-US" smtClean="0"/>
          </a:p>
        </p:txBody>
      </p:sp>
      <p:sp>
        <p:nvSpPr>
          <p:cNvPr id="39939" name="Rectangle 2"/>
          <p:cNvSpPr>
            <a:spLocks noRot="1" noChangeArrowheads="1" noTextEdit="1"/>
          </p:cNvSpPr>
          <p:nvPr>
            <p:ph type="sldImg"/>
          </p:nvPr>
        </p:nvSpPr>
        <p:spPr>
          <a:xfrm>
            <a:off x="992188" y="768350"/>
            <a:ext cx="5114925" cy="3836988"/>
          </a:xfrm>
          <a:ln/>
        </p:spPr>
      </p:sp>
      <p:sp>
        <p:nvSpPr>
          <p:cNvPr id="39940" name="Rectangle 3"/>
          <p:cNvSpPr>
            <a:spLocks noGrp="1" noChangeArrowheads="1"/>
          </p:cNvSpPr>
          <p:nvPr>
            <p:ph type="body" idx="1"/>
          </p:nvPr>
        </p:nvSpPr>
        <p:spPr>
          <a:noFill/>
          <a:ln/>
        </p:spPr>
        <p:txBody>
          <a:bodyPr/>
          <a:lstStyle/>
          <a:p>
            <a:pPr eaLnBrk="1" hangingPunct="1"/>
            <a:r>
              <a:rPr lang="es-AR" smtClean="0"/>
              <a:t>	En la transparencia anterior hablé de "arquitectura y organización de computadoras". Llamamos arquitectura a los atributos visibles al programador (de bajo nivel, ese que le habla a las piezas de la computadora "en su idioma" y no en C++); la organización será la forma en la que se combinan circuitos para que ese "idioma" haga que la computadora lleve a cabo las tareas que se espera que desarrolle.</a:t>
            </a:r>
          </a:p>
          <a:p>
            <a:pPr eaLnBrk="1" hangingPunct="1"/>
            <a:endParaRPr lang="es-A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B7C59FF-9A2F-4B8E-AD40-A0FC0C73109B}" type="slidenum">
              <a:rPr lang="en-US" smtClean="0"/>
              <a:pPr/>
              <a:t>5</a:t>
            </a:fld>
            <a:endParaRPr lang="en-US" smtClean="0"/>
          </a:p>
        </p:txBody>
      </p:sp>
      <p:sp>
        <p:nvSpPr>
          <p:cNvPr id="40963" name="Rectangle 2"/>
          <p:cNvSpPr>
            <a:spLocks noRot="1" noChangeArrowheads="1" noTextEdit="1"/>
          </p:cNvSpPr>
          <p:nvPr>
            <p:ph type="sldImg"/>
          </p:nvPr>
        </p:nvSpPr>
        <p:spPr>
          <a:xfrm>
            <a:off x="992188" y="768350"/>
            <a:ext cx="5114925" cy="3836988"/>
          </a:xfrm>
          <a:ln/>
        </p:spPr>
      </p:sp>
      <p:sp>
        <p:nvSpPr>
          <p:cNvPr id="40964" name="Rectangle 3"/>
          <p:cNvSpPr>
            <a:spLocks noGrp="1" noChangeArrowheads="1"/>
          </p:cNvSpPr>
          <p:nvPr>
            <p:ph type="body" idx="1"/>
          </p:nvPr>
        </p:nvSpPr>
        <p:spPr>
          <a:xfrm>
            <a:off x="946150" y="4860925"/>
            <a:ext cx="5207000" cy="4605338"/>
          </a:xfrm>
          <a:noFill/>
          <a:ln/>
        </p:spPr>
        <p:txBody>
          <a:bodyPr/>
          <a:lstStyle/>
          <a:p>
            <a:pPr eaLnBrk="1" hangingPunct="1"/>
            <a:r>
              <a:rPr lang="en-GB" smtClean="0"/>
              <a:t>	Por ejemplo, toda la familia Intel, desde el 8086, hasta el Pentuim 4, comparten la misma arquitectura básica. Esto quiere decir que hay cambios puesto que la cantidad de registros no es la misma, estos no son del mismo tamaño, etc. pero que es posible ejecutar un programa desarrollado para 8086 en un Pentium 4 sin mayores inconvenientes.</a:t>
            </a:r>
          </a:p>
          <a:p>
            <a:pPr eaLnBrk="1" hangingPunct="1"/>
            <a:endParaRPr lang="en-GB" smtClean="0"/>
          </a:p>
          <a:p>
            <a:pPr eaLnBrk="1" hangingPunct="1"/>
            <a:r>
              <a:rPr lang="en-GB" smtClean="0"/>
              <a:t>	Por otro lado, en lo que respecta a la organización, no tengo que decirles que un Pentium 4 (dos cores a 2.6GHz) implementa algunas mejoras respecto del modesto 8086 (un core a 8MHz).</a:t>
            </a:r>
          </a:p>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89AB7B3-D88E-4D43-BDA4-B600BFA6BE5C}" type="slidenum">
              <a:rPr lang="en-US" smtClean="0"/>
              <a:pPr/>
              <a:t>6</a:t>
            </a:fld>
            <a:endParaRPr lang="en-US" smtClean="0"/>
          </a:p>
        </p:txBody>
      </p:sp>
      <p:sp>
        <p:nvSpPr>
          <p:cNvPr id="41987" name="Rectangle 2"/>
          <p:cNvSpPr>
            <a:spLocks noRot="1" noChangeArrowheads="1" noTextEdit="1"/>
          </p:cNvSpPr>
          <p:nvPr>
            <p:ph type="sldImg"/>
          </p:nvPr>
        </p:nvSpPr>
        <p:spPr>
          <a:xfrm>
            <a:off x="992188" y="768350"/>
            <a:ext cx="5114925" cy="3836988"/>
          </a:xfrm>
          <a:ln/>
        </p:spPr>
      </p:sp>
      <p:sp>
        <p:nvSpPr>
          <p:cNvPr id="41988" name="Rectangle 3"/>
          <p:cNvSpPr>
            <a:spLocks noGrp="1" noChangeArrowheads="1"/>
          </p:cNvSpPr>
          <p:nvPr>
            <p:ph type="body" idx="1"/>
          </p:nvPr>
        </p:nvSpPr>
        <p:spPr>
          <a:noFill/>
          <a:ln/>
        </p:spPr>
        <p:txBody>
          <a:bodyPr/>
          <a:lstStyle/>
          <a:p>
            <a:pPr eaLnBrk="1" hangingPunct="1"/>
            <a:r>
              <a:rPr lang="es-AR" dirty="0" smtClean="0"/>
              <a:t>	El problema es lo borroso de la </a:t>
            </a:r>
            <a:r>
              <a:rPr lang="es-AR" dirty="0" err="1" smtClean="0"/>
              <a:t>linea</a:t>
            </a:r>
            <a:r>
              <a:rPr lang="es-AR" dirty="0" smtClean="0"/>
              <a:t> que divide arquitectura de </a:t>
            </a:r>
            <a:r>
              <a:rPr lang="es-AR" dirty="0" err="1" smtClean="0"/>
              <a:t>organiación</a:t>
            </a:r>
            <a:r>
              <a:rPr lang="es-AR" dirty="0" smtClean="0"/>
              <a:t>; en este punto, la discusión se torna bastante pastosa porque siempre que creamos que estamos parados frente a una división tajante, es posible encontrar aspectos que están más vinculados al concepto de software que al de hardware y viceversa. Este problema radica en el hecho de que existe un principio que dice que:</a:t>
            </a:r>
          </a:p>
          <a:p>
            <a:pPr eaLnBrk="1" hangingPunct="1"/>
            <a:endParaRPr lang="es-AR" dirty="0" smtClean="0"/>
          </a:p>
          <a:p>
            <a:pPr eaLnBrk="1" hangingPunct="1"/>
            <a:r>
              <a:rPr lang="es-AR" dirty="0" smtClean="0"/>
              <a:t>"Cualquier cosa que puede ser hecha por software puede ser hecha en hardware y cualquier cosa que puede ser hecha con hardware puede ser hecha con software"</a:t>
            </a:r>
          </a:p>
          <a:p>
            <a:pPr eaLnBrk="1" hangingPunct="1"/>
            <a:endParaRPr lang="es-AR" dirty="0" smtClean="0"/>
          </a:p>
          <a:p>
            <a:pPr eaLnBrk="1" hangingPunct="1"/>
            <a:r>
              <a:rPr lang="es-AR" dirty="0" smtClean="0"/>
              <a:t>Esto va a quedar realmente claro cuando profundicemos sobre los conceptos de software y hardware que veremos en el curso pero, por lo menos, no debiera resultarles tirado de los pelos.</a:t>
            </a:r>
          </a:p>
          <a:p>
            <a:pPr eaLnBrk="1" hangingPunct="1"/>
            <a:endParaRPr lang="es-A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5F2874F-E38B-41F8-B301-C0653BA9AD0A}" type="slidenum">
              <a:rPr lang="en-US" smtClean="0"/>
              <a:pPr/>
              <a:t>7</a:t>
            </a:fld>
            <a:endParaRPr lang="en-US" smtClean="0"/>
          </a:p>
        </p:txBody>
      </p:sp>
      <p:sp>
        <p:nvSpPr>
          <p:cNvPr id="43011" name="Rectangle 2"/>
          <p:cNvSpPr>
            <a:spLocks noRot="1" noChangeArrowheads="1" noTextEdit="1"/>
          </p:cNvSpPr>
          <p:nvPr>
            <p:ph type="sldImg"/>
          </p:nvPr>
        </p:nvSpPr>
        <p:spPr>
          <a:xfrm>
            <a:off x="992188" y="768350"/>
            <a:ext cx="5114925" cy="3836988"/>
          </a:xfrm>
          <a:ln/>
        </p:spPr>
      </p:sp>
      <p:sp>
        <p:nvSpPr>
          <p:cNvPr id="43012" name="Rectangle 3"/>
          <p:cNvSpPr>
            <a:spLocks noGrp="1" noChangeArrowheads="1"/>
          </p:cNvSpPr>
          <p:nvPr>
            <p:ph type="body" idx="1"/>
          </p:nvPr>
        </p:nvSpPr>
        <p:spPr>
          <a:xfrm>
            <a:off x="946150" y="4860925"/>
            <a:ext cx="5207000" cy="4605338"/>
          </a:xfrm>
          <a:noFill/>
          <a:ln/>
        </p:spPr>
        <p:txBody>
          <a:bodyPr/>
          <a:lstStyle/>
          <a:p>
            <a:pPr eaLnBrk="1" hangingPunct="1"/>
            <a:r>
              <a:rPr lang="en-GB" smtClean="0"/>
              <a:t>	Vinculado al concepto de organización están los conceptos de estructura y función. Llamaremos estructura a la forma en la que los componentes se relacionen entre sí para desarrollar una tarea, y función a las operaciones particulares que esos componentes desarrollan en el marco de una estructura particular.</a:t>
            </a:r>
          </a:p>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553B5AE-44F4-4BF1-93A7-B47613A303F8}" type="slidenum">
              <a:rPr lang="en-US" smtClean="0"/>
              <a:pPr/>
              <a:t>8</a:t>
            </a:fld>
            <a:endParaRPr lang="en-US" smtClean="0"/>
          </a:p>
        </p:txBody>
      </p:sp>
      <p:sp>
        <p:nvSpPr>
          <p:cNvPr id="44035" name="Rectangle 2"/>
          <p:cNvSpPr>
            <a:spLocks noRot="1" noChangeArrowheads="1" noTextEdit="1"/>
          </p:cNvSpPr>
          <p:nvPr>
            <p:ph type="sldImg"/>
          </p:nvPr>
        </p:nvSpPr>
        <p:spPr>
          <a:xfrm>
            <a:off x="992188" y="768350"/>
            <a:ext cx="5114925" cy="3836988"/>
          </a:xfrm>
          <a:ln/>
        </p:spPr>
      </p:sp>
      <p:sp>
        <p:nvSpPr>
          <p:cNvPr id="44036" name="Rectangle 3"/>
          <p:cNvSpPr>
            <a:spLocks noGrp="1" noChangeArrowheads="1"/>
          </p:cNvSpPr>
          <p:nvPr>
            <p:ph type="body" idx="1"/>
          </p:nvPr>
        </p:nvSpPr>
        <p:spPr>
          <a:xfrm>
            <a:off x="946150" y="4860925"/>
            <a:ext cx="5207000" cy="4605338"/>
          </a:xfrm>
          <a:noFill/>
          <a:ln/>
        </p:spPr>
        <p:txBody>
          <a:bodyPr/>
          <a:lstStyle/>
          <a:p>
            <a:pPr eaLnBrk="1" hangingPunct="1"/>
            <a:r>
              <a:rPr lang="en-GB" smtClean="0"/>
              <a:t>	Algunas funciones básicas que una computadora (más bien sus componentes) realiza son: ...</a:t>
            </a:r>
          </a:p>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E243868-E637-4792-AAA0-FE0C37BF233B}" type="slidenum">
              <a:rPr lang="en-US" smtClean="0"/>
              <a:pPr/>
              <a:t>9</a:t>
            </a:fld>
            <a:endParaRPr lang="en-US" smtClean="0"/>
          </a:p>
        </p:txBody>
      </p:sp>
      <p:sp>
        <p:nvSpPr>
          <p:cNvPr id="45059" name="Rectangle 2"/>
          <p:cNvSpPr>
            <a:spLocks noRot="1" noChangeArrowheads="1" noTextEdit="1"/>
          </p:cNvSpPr>
          <p:nvPr>
            <p:ph type="sldImg"/>
          </p:nvPr>
        </p:nvSpPr>
        <p:spPr>
          <a:xfrm>
            <a:off x="992188" y="768350"/>
            <a:ext cx="5114925" cy="3836988"/>
          </a:xfrm>
          <a:ln/>
        </p:spPr>
      </p:sp>
      <p:sp>
        <p:nvSpPr>
          <p:cNvPr id="45060" name="Rectangle 3"/>
          <p:cNvSpPr>
            <a:spLocks noGrp="1" noChangeArrowheads="1"/>
          </p:cNvSpPr>
          <p:nvPr>
            <p:ph type="body" idx="1"/>
          </p:nvPr>
        </p:nvSpPr>
        <p:spPr>
          <a:noFill/>
          <a:ln/>
        </p:spPr>
        <p:txBody>
          <a:bodyPr/>
          <a:lstStyle/>
          <a:p>
            <a:pPr eaLnBrk="1" hangingPunct="1"/>
            <a:r>
              <a:rPr lang="es-AR" smtClean="0"/>
              <a:t>	Luego, si disponemos estas funciones en un diagrama, podríamos ver cómo las tareas que cotidianamente desarrollamos frente a la compu recurren a estas funciones básicas para ser llevadas a cabo.</a:t>
            </a:r>
          </a:p>
          <a:p>
            <a:pPr eaLnBrk="1" hangingPunct="1"/>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grpSp>
        </p:grpSp>
      </p:grpSp>
      <p:sp>
        <p:nvSpPr>
          <p:cNvPr id="45122" name="Rectangle 66"/>
          <p:cNvSpPr>
            <a:spLocks noGrp="1" noChangeArrowheads="1"/>
          </p:cNvSpPr>
          <p:nvPr>
            <p:ph type="ctrTitle" sz="quarter"/>
          </p:nvPr>
        </p:nvSpPr>
        <p:spPr>
          <a:xfrm>
            <a:off x="685800" y="1692275"/>
            <a:ext cx="7772400" cy="1736725"/>
          </a:xfrm>
        </p:spPr>
        <p:txBody>
          <a:bodyPr anchor="b"/>
          <a:lstStyle>
            <a:lvl1pPr>
              <a:defRPr sz="4800"/>
            </a:lvl1pPr>
          </a:lstStyle>
          <a:p>
            <a:r>
              <a:rPr lang="en-US"/>
              <a:t>Haga clic para cambiar el estilo de título	</a:t>
            </a:r>
          </a:p>
        </p:txBody>
      </p:sp>
      <p:sp>
        <p:nvSpPr>
          <p:cNvPr id="4512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07" charset="2"/>
              <a:buNone/>
              <a:defRPr/>
            </a:lvl1pPr>
          </a:lstStyle>
          <a:p>
            <a:r>
              <a:rPr lang="en-US"/>
              <a:t>Haga clic para modificar el estilo de subtítulo del patrón</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s-E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s-E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F11B7A6C-D8BB-41B1-9C7D-59E7EA77811C}"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2B54CFF4-542E-4F32-B3D4-9F3BC321BACF}"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15888"/>
            <a:ext cx="2195513"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115888"/>
            <a:ext cx="6437312"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57763BF8-4D6C-4A9C-88BD-067DB63868C5}"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785225"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1341438"/>
            <a:ext cx="8785225" cy="4784725"/>
          </a:xfrm>
        </p:spPr>
        <p:txBody>
          <a:bodyPr/>
          <a:lstStyle/>
          <a:p>
            <a:pPr lvl="0"/>
            <a:endParaRPr lang="en-US" noProof="0" smtClean="0"/>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79408AA1-D567-4D5E-9844-587B03B35C00}" type="slidenum">
              <a:rPr lang="en-US"/>
              <a:pPr>
                <a:defRPr/>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785225"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341438"/>
            <a:ext cx="4316412"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41438"/>
            <a:ext cx="4316413" cy="2316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4316413" cy="2316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9"/>
          <p:cNvSpPr>
            <a:spLocks noGrp="1" noChangeArrowheads="1"/>
          </p:cNvSpPr>
          <p:nvPr>
            <p:ph type="dt" sz="half" idx="10"/>
          </p:nvPr>
        </p:nvSpPr>
        <p:spPr>
          <a:ln/>
        </p:spPr>
        <p:txBody>
          <a:bodyPr/>
          <a:lstStyle>
            <a:lvl1pPr>
              <a:defRPr/>
            </a:lvl1pPr>
          </a:lstStyle>
          <a:p>
            <a:pPr>
              <a:defRPr/>
            </a:pPr>
            <a:endParaRPr lang="es-ES"/>
          </a:p>
        </p:txBody>
      </p:sp>
      <p:sp>
        <p:nvSpPr>
          <p:cNvPr id="7" name="Rectangle 70"/>
          <p:cNvSpPr>
            <a:spLocks noGrp="1" noChangeArrowheads="1"/>
          </p:cNvSpPr>
          <p:nvPr>
            <p:ph type="ftr" sz="quarter" idx="11"/>
          </p:nvPr>
        </p:nvSpPr>
        <p:spPr>
          <a:ln/>
        </p:spPr>
        <p:txBody>
          <a:bodyPr/>
          <a:lstStyle>
            <a:lvl1pPr>
              <a:defRPr/>
            </a:lvl1pPr>
          </a:lstStyle>
          <a:p>
            <a:pPr>
              <a:defRPr/>
            </a:pPr>
            <a:endParaRPr lang="es-ES"/>
          </a:p>
        </p:txBody>
      </p:sp>
      <p:sp>
        <p:nvSpPr>
          <p:cNvPr id="8" name="Rectangle 71"/>
          <p:cNvSpPr>
            <a:spLocks noGrp="1" noChangeArrowheads="1"/>
          </p:cNvSpPr>
          <p:nvPr>
            <p:ph type="sldNum" sz="quarter" idx="12"/>
          </p:nvPr>
        </p:nvSpPr>
        <p:spPr>
          <a:ln/>
        </p:spPr>
        <p:txBody>
          <a:bodyPr/>
          <a:lstStyle>
            <a:lvl1pPr>
              <a:defRPr/>
            </a:lvl1pPr>
          </a:lstStyle>
          <a:p>
            <a:pPr>
              <a:defRPr/>
            </a:pPr>
            <a:fld id="{75E06855-DE6B-48C0-AE4B-AD30E35BED7C}" type="slidenum">
              <a:rPr lang="en-US"/>
              <a:pPr>
                <a:defRPr/>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785225"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341438"/>
            <a:ext cx="4316412"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316413"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C82407C4-F73B-4265-A6ED-DF59E9D12ED1}"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A01939D3-E007-4F21-A685-314D35361A8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2EAA414F-FB57-4F86-842D-93171E337496}"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4316412"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316413"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227B8466-6FE4-41AC-903E-5B762914974D}"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s-ES"/>
          </a:p>
        </p:txBody>
      </p:sp>
      <p:sp>
        <p:nvSpPr>
          <p:cNvPr id="8" name="Rectangle 70"/>
          <p:cNvSpPr>
            <a:spLocks noGrp="1" noChangeArrowheads="1"/>
          </p:cNvSpPr>
          <p:nvPr>
            <p:ph type="ftr" sz="quarter" idx="11"/>
          </p:nvPr>
        </p:nvSpPr>
        <p:spPr>
          <a:ln/>
        </p:spPr>
        <p:txBody>
          <a:bodyPr/>
          <a:lstStyle>
            <a:lvl1pPr>
              <a:defRPr/>
            </a:lvl1pPr>
          </a:lstStyle>
          <a:p>
            <a:pPr>
              <a:defRPr/>
            </a:pPr>
            <a:endParaRPr lang="es-ES"/>
          </a:p>
        </p:txBody>
      </p:sp>
      <p:sp>
        <p:nvSpPr>
          <p:cNvPr id="9" name="Rectangle 71"/>
          <p:cNvSpPr>
            <a:spLocks noGrp="1" noChangeArrowheads="1"/>
          </p:cNvSpPr>
          <p:nvPr>
            <p:ph type="sldNum" sz="quarter" idx="12"/>
          </p:nvPr>
        </p:nvSpPr>
        <p:spPr>
          <a:ln/>
        </p:spPr>
        <p:txBody>
          <a:bodyPr/>
          <a:lstStyle>
            <a:lvl1pPr>
              <a:defRPr/>
            </a:lvl1pPr>
          </a:lstStyle>
          <a:p>
            <a:pPr>
              <a:defRPr/>
            </a:pPr>
            <a:fld id="{8E8C13D7-09BF-44E9-8A66-B5EBE7E33BE7}"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s-ES"/>
          </a:p>
        </p:txBody>
      </p:sp>
      <p:sp>
        <p:nvSpPr>
          <p:cNvPr id="4" name="Rectangle 70"/>
          <p:cNvSpPr>
            <a:spLocks noGrp="1" noChangeArrowheads="1"/>
          </p:cNvSpPr>
          <p:nvPr>
            <p:ph type="ftr" sz="quarter" idx="11"/>
          </p:nvPr>
        </p:nvSpPr>
        <p:spPr>
          <a:ln/>
        </p:spPr>
        <p:txBody>
          <a:bodyPr/>
          <a:lstStyle>
            <a:lvl1pPr>
              <a:defRPr/>
            </a:lvl1pPr>
          </a:lstStyle>
          <a:p>
            <a:pPr>
              <a:defRPr/>
            </a:pPr>
            <a:endParaRPr lang="es-ES"/>
          </a:p>
        </p:txBody>
      </p:sp>
      <p:sp>
        <p:nvSpPr>
          <p:cNvPr id="5" name="Rectangle 71"/>
          <p:cNvSpPr>
            <a:spLocks noGrp="1" noChangeArrowheads="1"/>
          </p:cNvSpPr>
          <p:nvPr>
            <p:ph type="sldNum" sz="quarter" idx="12"/>
          </p:nvPr>
        </p:nvSpPr>
        <p:spPr>
          <a:ln/>
        </p:spPr>
        <p:txBody>
          <a:bodyPr/>
          <a:lstStyle>
            <a:lvl1pPr>
              <a:defRPr/>
            </a:lvl1pPr>
          </a:lstStyle>
          <a:p>
            <a:pPr>
              <a:defRPr/>
            </a:pPr>
            <a:fld id="{0E867458-3C4E-451B-9884-195490BC8EC9}"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s-ES"/>
          </a:p>
        </p:txBody>
      </p:sp>
      <p:sp>
        <p:nvSpPr>
          <p:cNvPr id="3" name="Rectangle 70"/>
          <p:cNvSpPr>
            <a:spLocks noGrp="1" noChangeArrowheads="1"/>
          </p:cNvSpPr>
          <p:nvPr>
            <p:ph type="ftr" sz="quarter" idx="11"/>
          </p:nvPr>
        </p:nvSpPr>
        <p:spPr>
          <a:ln/>
        </p:spPr>
        <p:txBody>
          <a:bodyPr/>
          <a:lstStyle>
            <a:lvl1pPr>
              <a:defRPr/>
            </a:lvl1pPr>
          </a:lstStyle>
          <a:p>
            <a:pPr>
              <a:defRPr/>
            </a:pPr>
            <a:endParaRPr lang="es-ES"/>
          </a:p>
        </p:txBody>
      </p:sp>
      <p:sp>
        <p:nvSpPr>
          <p:cNvPr id="4" name="Rectangle 71"/>
          <p:cNvSpPr>
            <a:spLocks noGrp="1" noChangeArrowheads="1"/>
          </p:cNvSpPr>
          <p:nvPr>
            <p:ph type="sldNum" sz="quarter" idx="12"/>
          </p:nvPr>
        </p:nvSpPr>
        <p:spPr>
          <a:ln/>
        </p:spPr>
        <p:txBody>
          <a:bodyPr/>
          <a:lstStyle>
            <a:lvl1pPr>
              <a:defRPr/>
            </a:lvl1pPr>
          </a:lstStyle>
          <a:p>
            <a:pPr>
              <a:defRPr/>
            </a:pPr>
            <a:fld id="{95EF9839-717A-42B1-9E76-0AEF9C1FBAF7}"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77CE9D64-9F83-4EE3-BD41-620728F3EE68}"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8CB5078A-BB89-4FEE-9E6D-4EF70B95969C}"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s-ES"/>
          </a:p>
        </p:txBody>
      </p:sp>
      <p:grpSp>
        <p:nvGrpSpPr>
          <p:cNvPr id="1027" name="Group 3"/>
          <p:cNvGrpSpPr>
            <a:grpSpLocks/>
          </p:cNvGrpSpPr>
          <p:nvPr/>
        </p:nvGrpSpPr>
        <p:grpSpPr bwMode="auto">
          <a:xfrm>
            <a:off x="3175" y="4267200"/>
            <a:ext cx="9140825" cy="2590800"/>
            <a:chOff x="2" y="2688"/>
            <a:chExt cx="5758" cy="1632"/>
          </a:xfrm>
        </p:grpSpPr>
        <p:sp>
          <p:nvSpPr>
            <p:cNvPr id="4403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1034" name="Group 5"/>
            <p:cNvGrpSpPr>
              <a:grpSpLocks/>
            </p:cNvGrpSpPr>
            <p:nvPr userDrawn="1"/>
          </p:nvGrpSpPr>
          <p:grpSpPr bwMode="auto">
            <a:xfrm>
              <a:off x="3528" y="3715"/>
              <a:ext cx="792" cy="521"/>
              <a:chOff x="3527" y="3715"/>
              <a:chExt cx="792" cy="521"/>
            </a:xfrm>
          </p:grpSpPr>
          <p:sp>
            <p:nvSpPr>
              <p:cNvPr id="4403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a:p>
            </p:txBody>
          </p:sp>
          <p:sp>
            <p:nvSpPr>
              <p:cNvPr id="4403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a:p>
            </p:txBody>
          </p:sp>
          <p:sp>
            <p:nvSpPr>
              <p:cNvPr id="4404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404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4404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404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a:p>
            </p:txBody>
          </p:sp>
          <p:sp>
            <p:nvSpPr>
              <p:cNvPr id="4404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a:p>
            </p:txBody>
          </p:sp>
          <p:sp>
            <p:nvSpPr>
              <p:cNvPr id="4404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404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a:p>
            </p:txBody>
          </p:sp>
          <p:sp>
            <p:nvSpPr>
              <p:cNvPr id="4404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a:p>
            </p:txBody>
          </p:sp>
          <p:sp>
            <p:nvSpPr>
              <p:cNvPr id="4404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1035" name="Group 17"/>
            <p:cNvGrpSpPr>
              <a:grpSpLocks/>
            </p:cNvGrpSpPr>
            <p:nvPr userDrawn="1"/>
          </p:nvGrpSpPr>
          <p:grpSpPr bwMode="auto">
            <a:xfrm>
              <a:off x="1776" y="3631"/>
              <a:ext cx="1626" cy="683"/>
              <a:chOff x="1776" y="3631"/>
              <a:chExt cx="1626" cy="683"/>
            </a:xfrm>
          </p:grpSpPr>
          <p:sp>
            <p:nvSpPr>
              <p:cNvPr id="4405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a:p>
            </p:txBody>
          </p:sp>
          <p:sp>
            <p:nvSpPr>
              <p:cNvPr id="4405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a:p>
            </p:txBody>
          </p:sp>
          <p:sp>
            <p:nvSpPr>
              <p:cNvPr id="4405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a:p>
            </p:txBody>
          </p:sp>
          <p:sp>
            <p:nvSpPr>
              <p:cNvPr id="4405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405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405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405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a:p>
            </p:txBody>
          </p:sp>
          <p:sp>
            <p:nvSpPr>
              <p:cNvPr id="4405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a:p>
            </p:txBody>
          </p:sp>
          <p:sp>
            <p:nvSpPr>
              <p:cNvPr id="4405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a:p>
            </p:txBody>
          </p:sp>
          <p:sp>
            <p:nvSpPr>
              <p:cNvPr id="4405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a:p>
            </p:txBody>
          </p:sp>
          <p:sp>
            <p:nvSpPr>
              <p:cNvPr id="4406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a:p>
            </p:txBody>
          </p:sp>
          <p:sp>
            <p:nvSpPr>
              <p:cNvPr id="4406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a:p>
            </p:txBody>
          </p:sp>
          <p:sp>
            <p:nvSpPr>
              <p:cNvPr id="4406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a:p>
            </p:txBody>
          </p:sp>
          <p:sp>
            <p:nvSpPr>
              <p:cNvPr id="4406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a:p>
            </p:txBody>
          </p:sp>
          <p:sp>
            <p:nvSpPr>
              <p:cNvPr id="4406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406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406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406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a:p>
            </p:txBody>
          </p:sp>
        </p:grpSp>
        <p:grpSp>
          <p:nvGrpSpPr>
            <p:cNvPr id="1036" name="Group 36"/>
            <p:cNvGrpSpPr>
              <a:grpSpLocks/>
            </p:cNvGrpSpPr>
            <p:nvPr userDrawn="1"/>
          </p:nvGrpSpPr>
          <p:grpSpPr bwMode="auto">
            <a:xfrm>
              <a:off x="4128" y="3360"/>
              <a:ext cx="1351" cy="821"/>
              <a:chOff x="4128" y="3360"/>
              <a:chExt cx="1351" cy="821"/>
            </a:xfrm>
          </p:grpSpPr>
          <p:sp>
            <p:nvSpPr>
              <p:cNvPr id="4406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407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407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a:p>
            </p:txBody>
          </p:sp>
          <p:sp>
            <p:nvSpPr>
              <p:cNvPr id="4407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407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407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407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407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a:p>
            </p:txBody>
          </p:sp>
          <p:sp>
            <p:nvSpPr>
              <p:cNvPr id="4407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a:p>
            </p:txBody>
          </p:sp>
          <p:sp>
            <p:nvSpPr>
              <p:cNvPr id="4407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407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408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a:p>
            </p:txBody>
          </p:sp>
          <p:sp>
            <p:nvSpPr>
              <p:cNvPr id="4408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4408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408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408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408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1037" name="Group 54"/>
            <p:cNvGrpSpPr>
              <a:grpSpLocks/>
            </p:cNvGrpSpPr>
            <p:nvPr userDrawn="1"/>
          </p:nvGrpSpPr>
          <p:grpSpPr bwMode="auto">
            <a:xfrm>
              <a:off x="5280" y="3024"/>
              <a:ext cx="425" cy="258"/>
              <a:chOff x="5280" y="3024"/>
              <a:chExt cx="425" cy="258"/>
            </a:xfrm>
          </p:grpSpPr>
          <p:sp>
            <p:nvSpPr>
              <p:cNvPr id="4408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408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408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409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409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4409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4409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1045" name="Group 62"/>
              <p:cNvGrpSpPr>
                <a:grpSpLocks/>
              </p:cNvGrpSpPr>
              <p:nvPr/>
            </p:nvGrpSpPr>
            <p:grpSpPr bwMode="auto">
              <a:xfrm>
                <a:off x="5381" y="3085"/>
                <a:ext cx="227" cy="132"/>
                <a:chOff x="5381" y="3085"/>
                <a:chExt cx="227" cy="132"/>
              </a:xfrm>
            </p:grpSpPr>
            <p:sp>
              <p:nvSpPr>
                <p:cNvPr id="4409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4409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sp>
              <p:nvSpPr>
                <p:cNvPr id="4409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4409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grpSp>
        </p:grpSp>
      </p:grpSp>
      <p:sp>
        <p:nvSpPr>
          <p:cNvPr id="44099" name="Rectangle 67"/>
          <p:cNvSpPr>
            <a:spLocks noGrp="1" noChangeArrowheads="1"/>
          </p:cNvSpPr>
          <p:nvPr>
            <p:ph type="title"/>
          </p:nvPr>
        </p:nvSpPr>
        <p:spPr bwMode="auto">
          <a:xfrm>
            <a:off x="179388" y="115888"/>
            <a:ext cx="8785225"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Haga clic para cambiar el estilo de título	</a:t>
            </a:r>
          </a:p>
        </p:txBody>
      </p:sp>
      <p:sp>
        <p:nvSpPr>
          <p:cNvPr id="44100" name="Rectangle 68"/>
          <p:cNvSpPr>
            <a:spLocks noGrp="1" noChangeArrowheads="1"/>
          </p:cNvSpPr>
          <p:nvPr>
            <p:ph type="body" idx="1"/>
          </p:nvPr>
        </p:nvSpPr>
        <p:spPr bwMode="auto">
          <a:xfrm>
            <a:off x="179388" y="1341438"/>
            <a:ext cx="8785225" cy="4784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4410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s-ES"/>
          </a:p>
        </p:txBody>
      </p:sp>
      <p:sp>
        <p:nvSpPr>
          <p:cNvPr id="4410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s-ES"/>
          </a:p>
        </p:txBody>
      </p:sp>
      <p:sp>
        <p:nvSpPr>
          <p:cNvPr id="4410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42A1687F-98EE-42CF-994F-336BFB071AD6}" type="slidenum">
              <a:rPr lang="en-US"/>
              <a:pPr>
                <a:defRPr/>
              </a:pPr>
              <a:t>‹Nº›</a:t>
            </a:fld>
            <a:endParaRPr lang="en-US"/>
          </a:p>
        </p:txBody>
      </p:sp>
    </p:spTree>
  </p:cSld>
  <p:clrMap bg1="dk2" tx1="lt1" bg2="dk1" tx2="lt2" accent1="accent1" accent2="accent2" accent3="accent3" accent4="accent4" accent5="accent5" accent6="accent6" hlink="hlink" folHlink="folHlink"/>
  <p:sldLayoutIdLst>
    <p:sldLayoutId id="2147483779"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Lst>
  <p:timing>
    <p:tnLst>
      <p:par>
        <p:cTn id="1" dur="indefinite" restart="never" nodeType="tmRoot"/>
      </p:par>
    </p:tnLst>
  </p:timing>
  <p:txStyles>
    <p:titleStyle>
      <a:lvl1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4000">
          <a:solidFill>
            <a:schemeClr val="tx2"/>
          </a:solidFill>
          <a:effectLst>
            <a:outerShdw blurRad="38100" dist="38100" dir="2700000" algn="tl">
              <a:srgbClr val="000000"/>
            </a:outerShdw>
          </a:effectLst>
          <a:latin typeface="Arial" pitchFamily="-107" charset="0"/>
        </a:defRPr>
      </a:lvl6pPr>
      <a:lvl7pPr marL="914400" algn="ctr" rtl="0" fontAlgn="base">
        <a:spcBef>
          <a:spcPct val="0"/>
        </a:spcBef>
        <a:spcAft>
          <a:spcPct val="0"/>
        </a:spcAft>
        <a:defRPr sz="4000">
          <a:solidFill>
            <a:schemeClr val="tx2"/>
          </a:solidFill>
          <a:effectLst>
            <a:outerShdw blurRad="38100" dist="38100" dir="2700000" algn="tl">
              <a:srgbClr val="000000"/>
            </a:outerShdw>
          </a:effectLst>
          <a:latin typeface="Arial" pitchFamily="-107" charset="0"/>
        </a:defRPr>
      </a:lvl7pPr>
      <a:lvl8pPr marL="1371600" algn="ctr" rtl="0" fontAlgn="base">
        <a:spcBef>
          <a:spcPct val="0"/>
        </a:spcBef>
        <a:spcAft>
          <a:spcPct val="0"/>
        </a:spcAft>
        <a:defRPr sz="4000">
          <a:solidFill>
            <a:schemeClr val="tx2"/>
          </a:solidFill>
          <a:effectLst>
            <a:outerShdw blurRad="38100" dist="38100" dir="2700000" algn="tl">
              <a:srgbClr val="000000"/>
            </a:outerShdw>
          </a:effectLst>
          <a:latin typeface="Arial" pitchFamily="-107" charset="0"/>
        </a:defRPr>
      </a:lvl8pPr>
      <a:lvl9pPr marL="1828800" algn="ctr" rtl="0" fontAlgn="base">
        <a:spcBef>
          <a:spcPct val="0"/>
        </a:spcBef>
        <a:spcAft>
          <a:spcPct val="0"/>
        </a:spcAft>
        <a:defRPr sz="4000">
          <a:solidFill>
            <a:schemeClr val="tx2"/>
          </a:solidFill>
          <a:effectLst>
            <a:outerShdw blurRad="38100" dist="38100" dir="2700000" algn="tl">
              <a:srgbClr val="000000"/>
            </a:outerShdw>
          </a:effectLst>
          <a:latin typeface="Arial" pitchFamily="-107"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ea typeface="ＭＳ Ｐゴシック" pitchFamily="-107"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07" charset="-128"/>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ea typeface="ＭＳ Ｐゴシック" pitchFamily="-107"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s-AR" smtClean="0"/>
              <a:t>Organización del Computador I</a:t>
            </a:r>
          </a:p>
        </p:txBody>
      </p:sp>
      <p:sp>
        <p:nvSpPr>
          <p:cNvPr id="5123" name="Rectangle 3"/>
          <p:cNvSpPr>
            <a:spLocks noGrp="1" noChangeArrowheads="1"/>
          </p:cNvSpPr>
          <p:nvPr>
            <p:ph type="subTitle" idx="1"/>
          </p:nvPr>
        </p:nvSpPr>
        <p:spPr/>
        <p:txBody>
          <a:bodyPr/>
          <a:lstStyle/>
          <a:p>
            <a:pPr eaLnBrk="1" hangingPunct="1">
              <a:defRPr/>
            </a:pPr>
            <a:r>
              <a:rPr lang="es-AR" smtClean="0"/>
              <a:t>Introducción e Historia</a:t>
            </a:r>
          </a:p>
          <a:p>
            <a:pPr eaLnBrk="1" hangingPunct="1">
              <a:defRPr/>
            </a:pPr>
            <a:endParaRPr lang="es-AR"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s-ES" sz="3600" smtClean="0"/>
              <a:t>Operaciones (Transferencia de Datos)</a:t>
            </a:r>
          </a:p>
        </p:txBody>
      </p:sp>
      <p:sp>
        <p:nvSpPr>
          <p:cNvPr id="12291" name="Oval 3"/>
          <p:cNvSpPr>
            <a:spLocks noChangeArrowheads="1"/>
          </p:cNvSpPr>
          <p:nvPr/>
        </p:nvSpPr>
        <p:spPr bwMode="auto">
          <a:xfrm>
            <a:off x="3276600" y="14112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Transferencia </a:t>
            </a:r>
          </a:p>
          <a:p>
            <a:pPr algn="ctr" eaLnBrk="0" hangingPunct="0"/>
            <a:r>
              <a:rPr lang="es-CL" sz="2400">
                <a:solidFill>
                  <a:srgbClr val="000000"/>
                </a:solidFill>
              </a:rPr>
              <a:t>de datos</a:t>
            </a:r>
            <a:endParaRPr lang="en-US" sz="2400">
              <a:solidFill>
                <a:srgbClr val="000000"/>
              </a:solidFill>
            </a:endParaRPr>
          </a:p>
        </p:txBody>
      </p:sp>
      <p:sp>
        <p:nvSpPr>
          <p:cNvPr id="12292" name="Oval 4"/>
          <p:cNvSpPr>
            <a:spLocks noChangeArrowheads="1"/>
          </p:cNvSpPr>
          <p:nvPr/>
        </p:nvSpPr>
        <p:spPr bwMode="auto">
          <a:xfrm>
            <a:off x="3273425" y="35512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Control</a:t>
            </a:r>
            <a:endParaRPr lang="en-US" sz="2400">
              <a:solidFill>
                <a:srgbClr val="000000"/>
              </a:solidFill>
            </a:endParaRPr>
          </a:p>
        </p:txBody>
      </p:sp>
      <p:sp>
        <p:nvSpPr>
          <p:cNvPr id="12293" name="Oval 5"/>
          <p:cNvSpPr>
            <a:spLocks noChangeArrowheads="1"/>
          </p:cNvSpPr>
          <p:nvPr/>
        </p:nvSpPr>
        <p:spPr bwMode="auto">
          <a:xfrm>
            <a:off x="511175" y="51704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Almacenamiento</a:t>
            </a:r>
          </a:p>
          <a:p>
            <a:pPr algn="ctr" eaLnBrk="0" hangingPunct="0"/>
            <a:r>
              <a:rPr lang="es-CL" sz="2400">
                <a:solidFill>
                  <a:srgbClr val="000000"/>
                </a:solidFill>
              </a:rPr>
              <a:t>de datos</a:t>
            </a:r>
            <a:endParaRPr lang="en-US" sz="2400">
              <a:solidFill>
                <a:srgbClr val="000000"/>
              </a:solidFill>
            </a:endParaRPr>
          </a:p>
        </p:txBody>
      </p:sp>
      <p:sp>
        <p:nvSpPr>
          <p:cNvPr id="12294" name="Oval 6"/>
          <p:cNvSpPr>
            <a:spLocks noChangeArrowheads="1"/>
          </p:cNvSpPr>
          <p:nvPr/>
        </p:nvSpPr>
        <p:spPr bwMode="auto">
          <a:xfrm>
            <a:off x="5883275" y="52276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Procesamiento </a:t>
            </a:r>
          </a:p>
          <a:p>
            <a:pPr algn="ctr" eaLnBrk="0" hangingPunct="0"/>
            <a:r>
              <a:rPr lang="es-CL" sz="2400">
                <a:solidFill>
                  <a:srgbClr val="000000"/>
                </a:solidFill>
              </a:rPr>
              <a:t>de datos</a:t>
            </a:r>
            <a:endParaRPr lang="en-US" sz="2400">
              <a:solidFill>
                <a:srgbClr val="000000"/>
              </a:solidFill>
            </a:endParaRPr>
          </a:p>
        </p:txBody>
      </p:sp>
      <p:sp>
        <p:nvSpPr>
          <p:cNvPr id="12295" name="Line 7"/>
          <p:cNvSpPr>
            <a:spLocks noChangeShapeType="1"/>
          </p:cNvSpPr>
          <p:nvPr/>
        </p:nvSpPr>
        <p:spPr bwMode="auto">
          <a:xfrm flipV="1">
            <a:off x="2419350" y="4592638"/>
            <a:ext cx="952500" cy="581025"/>
          </a:xfrm>
          <a:prstGeom prst="line">
            <a:avLst/>
          </a:prstGeom>
          <a:noFill/>
          <a:ln w="57150">
            <a:solidFill>
              <a:srgbClr val="FF6600"/>
            </a:solidFill>
            <a:round/>
            <a:headEnd/>
            <a:tailEnd type="triangle" w="med" len="med"/>
          </a:ln>
        </p:spPr>
        <p:txBody>
          <a:bodyPr/>
          <a:lstStyle/>
          <a:p>
            <a:endParaRPr lang="es-ES"/>
          </a:p>
        </p:txBody>
      </p:sp>
      <p:sp>
        <p:nvSpPr>
          <p:cNvPr id="12296" name="Line 8"/>
          <p:cNvSpPr>
            <a:spLocks noChangeShapeType="1"/>
          </p:cNvSpPr>
          <p:nvPr/>
        </p:nvSpPr>
        <p:spPr bwMode="auto">
          <a:xfrm flipV="1">
            <a:off x="2654300" y="4760913"/>
            <a:ext cx="952500" cy="581025"/>
          </a:xfrm>
          <a:prstGeom prst="line">
            <a:avLst/>
          </a:prstGeom>
          <a:noFill/>
          <a:ln w="57150">
            <a:solidFill>
              <a:srgbClr val="FF6600"/>
            </a:solidFill>
            <a:round/>
            <a:headEnd type="triangle" w="med" len="med"/>
            <a:tailEnd/>
          </a:ln>
        </p:spPr>
        <p:txBody>
          <a:bodyPr/>
          <a:lstStyle/>
          <a:p>
            <a:endParaRPr lang="es-ES"/>
          </a:p>
        </p:txBody>
      </p:sp>
      <p:sp>
        <p:nvSpPr>
          <p:cNvPr id="12297" name="Line 9"/>
          <p:cNvSpPr>
            <a:spLocks noChangeShapeType="1"/>
          </p:cNvSpPr>
          <p:nvPr/>
        </p:nvSpPr>
        <p:spPr bwMode="auto">
          <a:xfrm flipH="1" flipV="1">
            <a:off x="6159500" y="4560888"/>
            <a:ext cx="952500" cy="581025"/>
          </a:xfrm>
          <a:prstGeom prst="line">
            <a:avLst/>
          </a:prstGeom>
          <a:noFill/>
          <a:ln w="57150">
            <a:solidFill>
              <a:srgbClr val="FF6600"/>
            </a:solidFill>
            <a:round/>
            <a:headEnd/>
            <a:tailEnd type="triangle" w="med" len="med"/>
          </a:ln>
        </p:spPr>
        <p:txBody>
          <a:bodyPr/>
          <a:lstStyle/>
          <a:p>
            <a:endParaRPr lang="es-ES"/>
          </a:p>
        </p:txBody>
      </p:sp>
      <p:sp>
        <p:nvSpPr>
          <p:cNvPr id="12298" name="Line 10"/>
          <p:cNvSpPr>
            <a:spLocks noChangeShapeType="1"/>
          </p:cNvSpPr>
          <p:nvPr/>
        </p:nvSpPr>
        <p:spPr bwMode="auto">
          <a:xfrm flipH="1" flipV="1">
            <a:off x="5870575" y="4748213"/>
            <a:ext cx="952500" cy="581025"/>
          </a:xfrm>
          <a:prstGeom prst="line">
            <a:avLst/>
          </a:prstGeom>
          <a:noFill/>
          <a:ln w="57150">
            <a:solidFill>
              <a:srgbClr val="FF6600"/>
            </a:solidFill>
            <a:round/>
            <a:headEnd type="triangle" w="med" len="med"/>
            <a:tailEnd/>
          </a:ln>
        </p:spPr>
        <p:txBody>
          <a:bodyPr/>
          <a:lstStyle/>
          <a:p>
            <a:endParaRPr lang="es-ES"/>
          </a:p>
        </p:txBody>
      </p:sp>
      <p:sp>
        <p:nvSpPr>
          <p:cNvPr id="12299" name="Line 11"/>
          <p:cNvSpPr>
            <a:spLocks noChangeShapeType="1"/>
          </p:cNvSpPr>
          <p:nvPr/>
        </p:nvSpPr>
        <p:spPr bwMode="auto">
          <a:xfrm flipV="1">
            <a:off x="4584700" y="2928938"/>
            <a:ext cx="9525" cy="695325"/>
          </a:xfrm>
          <a:prstGeom prst="line">
            <a:avLst/>
          </a:prstGeom>
          <a:noFill/>
          <a:ln w="57150">
            <a:solidFill>
              <a:srgbClr val="FF6600"/>
            </a:solidFill>
            <a:round/>
            <a:headEnd type="triangle" w="med" len="med"/>
            <a:tailEnd/>
          </a:ln>
        </p:spPr>
        <p:txBody>
          <a:bodyPr/>
          <a:lstStyle/>
          <a:p>
            <a:endParaRPr lang="es-ES"/>
          </a:p>
        </p:txBody>
      </p:sp>
      <p:sp>
        <p:nvSpPr>
          <p:cNvPr id="12300" name="Line 12"/>
          <p:cNvSpPr>
            <a:spLocks noChangeShapeType="1"/>
          </p:cNvSpPr>
          <p:nvPr/>
        </p:nvSpPr>
        <p:spPr bwMode="auto">
          <a:xfrm flipV="1">
            <a:off x="4876800" y="2906713"/>
            <a:ext cx="9525" cy="695325"/>
          </a:xfrm>
          <a:prstGeom prst="line">
            <a:avLst/>
          </a:prstGeom>
          <a:noFill/>
          <a:ln w="57150">
            <a:solidFill>
              <a:srgbClr val="FF6600"/>
            </a:solidFill>
            <a:round/>
            <a:headEnd/>
            <a:tailEnd type="triangle" w="med" len="med"/>
          </a:ln>
        </p:spPr>
        <p:txBody>
          <a:bodyPr/>
          <a:lstStyle/>
          <a:p>
            <a:endParaRPr lang="es-ES"/>
          </a:p>
        </p:txBody>
      </p:sp>
      <p:sp>
        <p:nvSpPr>
          <p:cNvPr id="12301" name="Freeform 15"/>
          <p:cNvSpPr>
            <a:spLocks/>
          </p:cNvSpPr>
          <p:nvPr/>
        </p:nvSpPr>
        <p:spPr bwMode="auto">
          <a:xfrm>
            <a:off x="2700338" y="1628775"/>
            <a:ext cx="4052887" cy="3751263"/>
          </a:xfrm>
          <a:custGeom>
            <a:avLst/>
            <a:gdLst>
              <a:gd name="T0" fmla="*/ 2147483647 w 2553"/>
              <a:gd name="T1" fmla="*/ 2147483647 h 2363"/>
              <a:gd name="T2" fmla="*/ 2147483647 w 2553"/>
              <a:gd name="T3" fmla="*/ 2147483647 h 2363"/>
              <a:gd name="T4" fmla="*/ 2147483647 w 2553"/>
              <a:gd name="T5" fmla="*/ 2147483647 h 2363"/>
              <a:gd name="T6" fmla="*/ 2147483647 w 2553"/>
              <a:gd name="T7" fmla="*/ 2147483647 h 2363"/>
              <a:gd name="T8" fmla="*/ 2147483647 w 2553"/>
              <a:gd name="T9" fmla="*/ 0 h 2363"/>
              <a:gd name="T10" fmla="*/ 0 60000 65536"/>
              <a:gd name="T11" fmla="*/ 0 60000 65536"/>
              <a:gd name="T12" fmla="*/ 0 60000 65536"/>
              <a:gd name="T13" fmla="*/ 0 60000 65536"/>
              <a:gd name="T14" fmla="*/ 0 60000 65536"/>
              <a:gd name="T15" fmla="*/ 0 w 2553"/>
              <a:gd name="T16" fmla="*/ 0 h 2363"/>
              <a:gd name="T17" fmla="*/ 2553 w 2553"/>
              <a:gd name="T18" fmla="*/ 2363 h 2363"/>
            </a:gdLst>
            <a:ahLst/>
            <a:cxnLst>
              <a:cxn ang="T10">
                <a:pos x="T0" y="T1"/>
              </a:cxn>
              <a:cxn ang="T11">
                <a:pos x="T2" y="T3"/>
              </a:cxn>
              <a:cxn ang="T12">
                <a:pos x="T4" y="T5"/>
              </a:cxn>
              <a:cxn ang="T13">
                <a:pos x="T6" y="T7"/>
              </a:cxn>
              <a:cxn ang="T14">
                <a:pos x="T8" y="T9"/>
              </a:cxn>
            </a:cxnLst>
            <a:rect l="T15" t="T16" r="T17" b="T18"/>
            <a:pathLst>
              <a:path w="2553" h="2363">
                <a:moveTo>
                  <a:pt x="190" y="6"/>
                </a:moveTo>
                <a:cubicBezTo>
                  <a:pt x="95" y="665"/>
                  <a:pt x="0" y="1325"/>
                  <a:pt x="184" y="1716"/>
                </a:cubicBezTo>
                <a:cubicBezTo>
                  <a:pt x="368" y="2107"/>
                  <a:pt x="929" y="2341"/>
                  <a:pt x="1294" y="2352"/>
                </a:cubicBezTo>
                <a:cubicBezTo>
                  <a:pt x="1659" y="2363"/>
                  <a:pt x="2195" y="2174"/>
                  <a:pt x="2374" y="1782"/>
                </a:cubicBezTo>
                <a:cubicBezTo>
                  <a:pt x="2553" y="1390"/>
                  <a:pt x="2460" y="695"/>
                  <a:pt x="2368" y="0"/>
                </a:cubicBezTo>
              </a:path>
            </a:pathLst>
          </a:custGeom>
          <a:noFill/>
          <a:ln w="76200">
            <a:solidFill>
              <a:schemeClr val="folHlink"/>
            </a:solidFill>
            <a:round/>
            <a:headEnd/>
            <a:tailEnd type="triangle" w="med" len="med"/>
          </a:ln>
        </p:spPr>
        <p:txBody>
          <a:bodyPr/>
          <a:lstStyle/>
          <a:p>
            <a:endParaRPr lang="es-ES"/>
          </a:p>
        </p:txBody>
      </p:sp>
      <p:sp>
        <p:nvSpPr>
          <p:cNvPr id="12302" name="Text Box 16"/>
          <p:cNvSpPr txBox="1">
            <a:spLocks noChangeArrowheads="1"/>
          </p:cNvSpPr>
          <p:nvPr/>
        </p:nvSpPr>
        <p:spPr bwMode="auto">
          <a:xfrm>
            <a:off x="179388" y="1989138"/>
            <a:ext cx="2447925" cy="366712"/>
          </a:xfrm>
          <a:prstGeom prst="rect">
            <a:avLst/>
          </a:prstGeom>
          <a:noFill/>
          <a:ln w="9525">
            <a:noFill/>
            <a:miter lim="800000"/>
            <a:headEnd/>
            <a:tailEnd/>
          </a:ln>
        </p:spPr>
        <p:txBody>
          <a:bodyPr>
            <a:spAutoFit/>
          </a:bodyPr>
          <a:lstStyle/>
          <a:p>
            <a:pPr>
              <a:spcBef>
                <a:spcPct val="50000"/>
              </a:spcBef>
            </a:pPr>
            <a:r>
              <a:rPr lang="en-US"/>
              <a:t>Ej: Teclado a Monitor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smtClean="0"/>
              <a:t>Operaciones (Almacenamiento)</a:t>
            </a:r>
          </a:p>
        </p:txBody>
      </p:sp>
      <p:sp>
        <p:nvSpPr>
          <p:cNvPr id="13315" name="Oval 3"/>
          <p:cNvSpPr>
            <a:spLocks noChangeArrowheads="1"/>
          </p:cNvSpPr>
          <p:nvPr/>
        </p:nvSpPr>
        <p:spPr bwMode="auto">
          <a:xfrm>
            <a:off x="3276600" y="14112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Transferencia </a:t>
            </a:r>
          </a:p>
          <a:p>
            <a:pPr algn="ctr" eaLnBrk="0" hangingPunct="0"/>
            <a:r>
              <a:rPr lang="es-CL" sz="2400">
                <a:solidFill>
                  <a:srgbClr val="000000"/>
                </a:solidFill>
              </a:rPr>
              <a:t>de datos</a:t>
            </a:r>
            <a:endParaRPr lang="en-US" sz="2400">
              <a:solidFill>
                <a:srgbClr val="000000"/>
              </a:solidFill>
            </a:endParaRPr>
          </a:p>
        </p:txBody>
      </p:sp>
      <p:sp>
        <p:nvSpPr>
          <p:cNvPr id="13316" name="Oval 4"/>
          <p:cNvSpPr>
            <a:spLocks noChangeArrowheads="1"/>
          </p:cNvSpPr>
          <p:nvPr/>
        </p:nvSpPr>
        <p:spPr bwMode="auto">
          <a:xfrm>
            <a:off x="3273425" y="35512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Control</a:t>
            </a:r>
            <a:endParaRPr lang="en-US" sz="2400">
              <a:solidFill>
                <a:srgbClr val="000000"/>
              </a:solidFill>
            </a:endParaRPr>
          </a:p>
        </p:txBody>
      </p:sp>
      <p:sp>
        <p:nvSpPr>
          <p:cNvPr id="13317" name="Oval 5"/>
          <p:cNvSpPr>
            <a:spLocks noChangeArrowheads="1"/>
          </p:cNvSpPr>
          <p:nvPr/>
        </p:nvSpPr>
        <p:spPr bwMode="auto">
          <a:xfrm>
            <a:off x="511175" y="51704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Almacenamiento</a:t>
            </a:r>
          </a:p>
          <a:p>
            <a:pPr algn="ctr" eaLnBrk="0" hangingPunct="0"/>
            <a:r>
              <a:rPr lang="es-CL" sz="2400">
                <a:solidFill>
                  <a:srgbClr val="000000"/>
                </a:solidFill>
              </a:rPr>
              <a:t>de datos</a:t>
            </a:r>
            <a:endParaRPr lang="en-US" sz="2400">
              <a:solidFill>
                <a:srgbClr val="000000"/>
              </a:solidFill>
            </a:endParaRPr>
          </a:p>
        </p:txBody>
      </p:sp>
      <p:sp>
        <p:nvSpPr>
          <p:cNvPr id="13318" name="Oval 6"/>
          <p:cNvSpPr>
            <a:spLocks noChangeArrowheads="1"/>
          </p:cNvSpPr>
          <p:nvPr/>
        </p:nvSpPr>
        <p:spPr bwMode="auto">
          <a:xfrm>
            <a:off x="5883275" y="52276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Procesamiento </a:t>
            </a:r>
          </a:p>
          <a:p>
            <a:pPr algn="ctr" eaLnBrk="0" hangingPunct="0"/>
            <a:r>
              <a:rPr lang="es-CL" sz="2400">
                <a:solidFill>
                  <a:srgbClr val="000000"/>
                </a:solidFill>
              </a:rPr>
              <a:t>de datos</a:t>
            </a:r>
            <a:endParaRPr lang="en-US" sz="2400">
              <a:solidFill>
                <a:srgbClr val="000000"/>
              </a:solidFill>
            </a:endParaRPr>
          </a:p>
        </p:txBody>
      </p:sp>
      <p:sp>
        <p:nvSpPr>
          <p:cNvPr id="13319" name="Line 7"/>
          <p:cNvSpPr>
            <a:spLocks noChangeShapeType="1"/>
          </p:cNvSpPr>
          <p:nvPr/>
        </p:nvSpPr>
        <p:spPr bwMode="auto">
          <a:xfrm flipV="1">
            <a:off x="2419350" y="4592638"/>
            <a:ext cx="952500" cy="581025"/>
          </a:xfrm>
          <a:prstGeom prst="line">
            <a:avLst/>
          </a:prstGeom>
          <a:noFill/>
          <a:ln w="57150">
            <a:solidFill>
              <a:srgbClr val="FF6600"/>
            </a:solidFill>
            <a:round/>
            <a:headEnd/>
            <a:tailEnd type="triangle" w="med" len="med"/>
          </a:ln>
        </p:spPr>
        <p:txBody>
          <a:bodyPr/>
          <a:lstStyle/>
          <a:p>
            <a:endParaRPr lang="es-ES"/>
          </a:p>
        </p:txBody>
      </p:sp>
      <p:sp>
        <p:nvSpPr>
          <p:cNvPr id="13320" name="Line 8"/>
          <p:cNvSpPr>
            <a:spLocks noChangeShapeType="1"/>
          </p:cNvSpPr>
          <p:nvPr/>
        </p:nvSpPr>
        <p:spPr bwMode="auto">
          <a:xfrm flipV="1">
            <a:off x="2654300" y="4760913"/>
            <a:ext cx="952500" cy="581025"/>
          </a:xfrm>
          <a:prstGeom prst="line">
            <a:avLst/>
          </a:prstGeom>
          <a:noFill/>
          <a:ln w="57150">
            <a:solidFill>
              <a:srgbClr val="FF6600"/>
            </a:solidFill>
            <a:round/>
            <a:headEnd type="triangle" w="med" len="med"/>
            <a:tailEnd/>
          </a:ln>
        </p:spPr>
        <p:txBody>
          <a:bodyPr/>
          <a:lstStyle/>
          <a:p>
            <a:endParaRPr lang="es-ES"/>
          </a:p>
        </p:txBody>
      </p:sp>
      <p:sp>
        <p:nvSpPr>
          <p:cNvPr id="13321" name="Line 9"/>
          <p:cNvSpPr>
            <a:spLocks noChangeShapeType="1"/>
          </p:cNvSpPr>
          <p:nvPr/>
        </p:nvSpPr>
        <p:spPr bwMode="auto">
          <a:xfrm flipH="1" flipV="1">
            <a:off x="6159500" y="4560888"/>
            <a:ext cx="952500" cy="581025"/>
          </a:xfrm>
          <a:prstGeom prst="line">
            <a:avLst/>
          </a:prstGeom>
          <a:noFill/>
          <a:ln w="57150">
            <a:solidFill>
              <a:srgbClr val="FF6600"/>
            </a:solidFill>
            <a:round/>
            <a:headEnd/>
            <a:tailEnd type="triangle" w="med" len="med"/>
          </a:ln>
        </p:spPr>
        <p:txBody>
          <a:bodyPr/>
          <a:lstStyle/>
          <a:p>
            <a:endParaRPr lang="es-ES"/>
          </a:p>
        </p:txBody>
      </p:sp>
      <p:sp>
        <p:nvSpPr>
          <p:cNvPr id="13322" name="Line 10"/>
          <p:cNvSpPr>
            <a:spLocks noChangeShapeType="1"/>
          </p:cNvSpPr>
          <p:nvPr/>
        </p:nvSpPr>
        <p:spPr bwMode="auto">
          <a:xfrm flipH="1" flipV="1">
            <a:off x="5870575" y="4748213"/>
            <a:ext cx="952500" cy="581025"/>
          </a:xfrm>
          <a:prstGeom prst="line">
            <a:avLst/>
          </a:prstGeom>
          <a:noFill/>
          <a:ln w="57150">
            <a:solidFill>
              <a:srgbClr val="FF6600"/>
            </a:solidFill>
            <a:round/>
            <a:headEnd type="triangle" w="med" len="med"/>
            <a:tailEnd/>
          </a:ln>
        </p:spPr>
        <p:txBody>
          <a:bodyPr/>
          <a:lstStyle/>
          <a:p>
            <a:endParaRPr lang="es-ES"/>
          </a:p>
        </p:txBody>
      </p:sp>
      <p:sp>
        <p:nvSpPr>
          <p:cNvPr id="13323" name="Line 11"/>
          <p:cNvSpPr>
            <a:spLocks noChangeShapeType="1"/>
          </p:cNvSpPr>
          <p:nvPr/>
        </p:nvSpPr>
        <p:spPr bwMode="auto">
          <a:xfrm flipV="1">
            <a:off x="4584700" y="2928938"/>
            <a:ext cx="9525" cy="695325"/>
          </a:xfrm>
          <a:prstGeom prst="line">
            <a:avLst/>
          </a:prstGeom>
          <a:noFill/>
          <a:ln w="57150">
            <a:solidFill>
              <a:srgbClr val="FF6600"/>
            </a:solidFill>
            <a:round/>
            <a:headEnd type="triangle" w="med" len="med"/>
            <a:tailEnd/>
          </a:ln>
        </p:spPr>
        <p:txBody>
          <a:bodyPr/>
          <a:lstStyle/>
          <a:p>
            <a:endParaRPr lang="es-ES"/>
          </a:p>
        </p:txBody>
      </p:sp>
      <p:sp>
        <p:nvSpPr>
          <p:cNvPr id="13324" name="Line 12"/>
          <p:cNvSpPr>
            <a:spLocks noChangeShapeType="1"/>
          </p:cNvSpPr>
          <p:nvPr/>
        </p:nvSpPr>
        <p:spPr bwMode="auto">
          <a:xfrm flipV="1">
            <a:off x="4876800" y="2906713"/>
            <a:ext cx="9525" cy="695325"/>
          </a:xfrm>
          <a:prstGeom prst="line">
            <a:avLst/>
          </a:prstGeom>
          <a:noFill/>
          <a:ln w="57150">
            <a:solidFill>
              <a:srgbClr val="FF6600"/>
            </a:solidFill>
            <a:round/>
            <a:headEnd/>
            <a:tailEnd type="triangle" w="med" len="med"/>
          </a:ln>
        </p:spPr>
        <p:txBody>
          <a:bodyPr/>
          <a:lstStyle/>
          <a:p>
            <a:endParaRPr lang="es-ES"/>
          </a:p>
        </p:txBody>
      </p:sp>
      <p:sp>
        <p:nvSpPr>
          <p:cNvPr id="13325" name="Freeform 13"/>
          <p:cNvSpPr>
            <a:spLocks/>
          </p:cNvSpPr>
          <p:nvPr/>
        </p:nvSpPr>
        <p:spPr bwMode="auto">
          <a:xfrm>
            <a:off x="55563" y="1112838"/>
            <a:ext cx="3292475" cy="5124450"/>
          </a:xfrm>
          <a:custGeom>
            <a:avLst/>
            <a:gdLst>
              <a:gd name="T0" fmla="*/ 2147483647 w 2074"/>
              <a:gd name="T1" fmla="*/ 0 h 3228"/>
              <a:gd name="T2" fmla="*/ 2147483647 w 2074"/>
              <a:gd name="T3" fmla="*/ 2147483647 h 3228"/>
              <a:gd name="T4" fmla="*/ 2147483647 w 2074"/>
              <a:gd name="T5" fmla="*/ 2147483647 h 3228"/>
              <a:gd name="T6" fmla="*/ 2147483647 w 2074"/>
              <a:gd name="T7" fmla="*/ 2147483647 h 3228"/>
              <a:gd name="T8" fmla="*/ 0 60000 65536"/>
              <a:gd name="T9" fmla="*/ 0 60000 65536"/>
              <a:gd name="T10" fmla="*/ 0 60000 65536"/>
              <a:gd name="T11" fmla="*/ 0 60000 65536"/>
              <a:gd name="T12" fmla="*/ 0 w 2074"/>
              <a:gd name="T13" fmla="*/ 0 h 3228"/>
              <a:gd name="T14" fmla="*/ 2074 w 2074"/>
              <a:gd name="T15" fmla="*/ 3228 h 3228"/>
            </a:gdLst>
            <a:ahLst/>
            <a:cxnLst>
              <a:cxn ang="T8">
                <a:pos x="T0" y="T1"/>
              </a:cxn>
              <a:cxn ang="T9">
                <a:pos x="T2" y="T3"/>
              </a:cxn>
              <a:cxn ang="T10">
                <a:pos x="T4" y="T5"/>
              </a:cxn>
              <a:cxn ang="T11">
                <a:pos x="T6" y="T7"/>
              </a:cxn>
            </a:cxnLst>
            <a:rect l="T12" t="T13" r="T14" b="T15"/>
            <a:pathLst>
              <a:path w="2074" h="3228">
                <a:moveTo>
                  <a:pt x="2074" y="0"/>
                </a:moveTo>
                <a:cubicBezTo>
                  <a:pt x="2006" y="308"/>
                  <a:pt x="1966" y="1432"/>
                  <a:pt x="1666" y="1848"/>
                </a:cubicBezTo>
                <a:cubicBezTo>
                  <a:pt x="1366" y="2264"/>
                  <a:pt x="548" y="2266"/>
                  <a:pt x="274" y="2496"/>
                </a:cubicBezTo>
                <a:cubicBezTo>
                  <a:pt x="0" y="2726"/>
                  <a:pt x="74" y="3076"/>
                  <a:pt x="22" y="3228"/>
                </a:cubicBezTo>
              </a:path>
            </a:pathLst>
          </a:custGeom>
          <a:noFill/>
          <a:ln w="76200">
            <a:solidFill>
              <a:schemeClr val="folHlink"/>
            </a:solidFill>
            <a:round/>
            <a:headEnd/>
            <a:tailEnd type="triangle" w="med" len="med"/>
          </a:ln>
        </p:spPr>
        <p:txBody>
          <a:bodyPr/>
          <a:lstStyle/>
          <a:p>
            <a:endParaRPr lang="es-ES"/>
          </a:p>
        </p:txBody>
      </p:sp>
      <p:sp>
        <p:nvSpPr>
          <p:cNvPr id="13326" name="Text Box 14"/>
          <p:cNvSpPr txBox="1">
            <a:spLocks noChangeArrowheads="1"/>
          </p:cNvSpPr>
          <p:nvPr/>
        </p:nvSpPr>
        <p:spPr bwMode="auto">
          <a:xfrm>
            <a:off x="179388" y="1989138"/>
            <a:ext cx="2663825" cy="641350"/>
          </a:xfrm>
          <a:prstGeom prst="rect">
            <a:avLst/>
          </a:prstGeom>
          <a:noFill/>
          <a:ln w="9525">
            <a:noFill/>
            <a:miter lim="800000"/>
            <a:headEnd/>
            <a:tailEnd/>
          </a:ln>
        </p:spPr>
        <p:txBody>
          <a:bodyPr>
            <a:spAutoFit/>
          </a:bodyPr>
          <a:lstStyle/>
          <a:p>
            <a:pPr>
              <a:spcBef>
                <a:spcPct val="50000"/>
              </a:spcBef>
            </a:pPr>
            <a:r>
              <a:rPr lang="en-US"/>
              <a:t>Ej: Grabar un documento</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sz="3600" smtClean="0"/>
              <a:t>Operaciones (procecamiento desde/hasta almacenamiento)</a:t>
            </a:r>
          </a:p>
        </p:txBody>
      </p:sp>
      <p:sp>
        <p:nvSpPr>
          <p:cNvPr id="14339" name="Oval 3"/>
          <p:cNvSpPr>
            <a:spLocks noChangeArrowheads="1"/>
          </p:cNvSpPr>
          <p:nvPr/>
        </p:nvSpPr>
        <p:spPr bwMode="auto">
          <a:xfrm>
            <a:off x="3276600" y="14112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Transferencia </a:t>
            </a:r>
          </a:p>
          <a:p>
            <a:pPr algn="ctr" eaLnBrk="0" hangingPunct="0"/>
            <a:r>
              <a:rPr lang="es-CL" sz="2400">
                <a:solidFill>
                  <a:srgbClr val="000000"/>
                </a:solidFill>
              </a:rPr>
              <a:t>de datos</a:t>
            </a:r>
            <a:endParaRPr lang="en-US" sz="2400">
              <a:solidFill>
                <a:srgbClr val="000000"/>
              </a:solidFill>
            </a:endParaRPr>
          </a:p>
        </p:txBody>
      </p:sp>
      <p:sp>
        <p:nvSpPr>
          <p:cNvPr id="14340" name="Oval 4"/>
          <p:cNvSpPr>
            <a:spLocks noChangeArrowheads="1"/>
          </p:cNvSpPr>
          <p:nvPr/>
        </p:nvSpPr>
        <p:spPr bwMode="auto">
          <a:xfrm>
            <a:off x="3273425" y="35512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Control</a:t>
            </a:r>
            <a:endParaRPr lang="en-US" sz="2400">
              <a:solidFill>
                <a:srgbClr val="000000"/>
              </a:solidFill>
            </a:endParaRPr>
          </a:p>
        </p:txBody>
      </p:sp>
      <p:sp>
        <p:nvSpPr>
          <p:cNvPr id="14341" name="Oval 5"/>
          <p:cNvSpPr>
            <a:spLocks noChangeArrowheads="1"/>
          </p:cNvSpPr>
          <p:nvPr/>
        </p:nvSpPr>
        <p:spPr bwMode="auto">
          <a:xfrm>
            <a:off x="511175" y="51704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Almacenamiento</a:t>
            </a:r>
          </a:p>
          <a:p>
            <a:pPr algn="ctr" eaLnBrk="0" hangingPunct="0"/>
            <a:r>
              <a:rPr lang="es-CL" sz="2400">
                <a:solidFill>
                  <a:srgbClr val="000000"/>
                </a:solidFill>
              </a:rPr>
              <a:t>de datos</a:t>
            </a:r>
            <a:endParaRPr lang="en-US" sz="2400">
              <a:solidFill>
                <a:srgbClr val="000000"/>
              </a:solidFill>
            </a:endParaRPr>
          </a:p>
        </p:txBody>
      </p:sp>
      <p:sp>
        <p:nvSpPr>
          <p:cNvPr id="14342" name="Oval 6"/>
          <p:cNvSpPr>
            <a:spLocks noChangeArrowheads="1"/>
          </p:cNvSpPr>
          <p:nvPr/>
        </p:nvSpPr>
        <p:spPr bwMode="auto">
          <a:xfrm>
            <a:off x="5883275" y="52276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Procesamiento </a:t>
            </a:r>
          </a:p>
          <a:p>
            <a:pPr algn="ctr" eaLnBrk="0" hangingPunct="0"/>
            <a:r>
              <a:rPr lang="es-CL" sz="2400">
                <a:solidFill>
                  <a:srgbClr val="000000"/>
                </a:solidFill>
              </a:rPr>
              <a:t>de datos</a:t>
            </a:r>
            <a:endParaRPr lang="en-US" sz="2400">
              <a:solidFill>
                <a:srgbClr val="000000"/>
              </a:solidFill>
            </a:endParaRPr>
          </a:p>
        </p:txBody>
      </p:sp>
      <p:sp>
        <p:nvSpPr>
          <p:cNvPr id="14343" name="Line 7"/>
          <p:cNvSpPr>
            <a:spLocks noChangeShapeType="1"/>
          </p:cNvSpPr>
          <p:nvPr/>
        </p:nvSpPr>
        <p:spPr bwMode="auto">
          <a:xfrm flipV="1">
            <a:off x="2419350" y="4592638"/>
            <a:ext cx="952500" cy="581025"/>
          </a:xfrm>
          <a:prstGeom prst="line">
            <a:avLst/>
          </a:prstGeom>
          <a:noFill/>
          <a:ln w="57150">
            <a:solidFill>
              <a:srgbClr val="FF6600"/>
            </a:solidFill>
            <a:round/>
            <a:headEnd/>
            <a:tailEnd type="triangle" w="med" len="med"/>
          </a:ln>
        </p:spPr>
        <p:txBody>
          <a:bodyPr/>
          <a:lstStyle/>
          <a:p>
            <a:endParaRPr lang="es-ES"/>
          </a:p>
        </p:txBody>
      </p:sp>
      <p:sp>
        <p:nvSpPr>
          <p:cNvPr id="14344" name="Line 8"/>
          <p:cNvSpPr>
            <a:spLocks noChangeShapeType="1"/>
          </p:cNvSpPr>
          <p:nvPr/>
        </p:nvSpPr>
        <p:spPr bwMode="auto">
          <a:xfrm flipV="1">
            <a:off x="2654300" y="4760913"/>
            <a:ext cx="952500" cy="581025"/>
          </a:xfrm>
          <a:prstGeom prst="line">
            <a:avLst/>
          </a:prstGeom>
          <a:noFill/>
          <a:ln w="57150">
            <a:solidFill>
              <a:srgbClr val="FF6600"/>
            </a:solidFill>
            <a:round/>
            <a:headEnd type="triangle" w="med" len="med"/>
            <a:tailEnd/>
          </a:ln>
        </p:spPr>
        <p:txBody>
          <a:bodyPr/>
          <a:lstStyle/>
          <a:p>
            <a:endParaRPr lang="es-ES"/>
          </a:p>
        </p:txBody>
      </p:sp>
      <p:sp>
        <p:nvSpPr>
          <p:cNvPr id="14345" name="Line 9"/>
          <p:cNvSpPr>
            <a:spLocks noChangeShapeType="1"/>
          </p:cNvSpPr>
          <p:nvPr/>
        </p:nvSpPr>
        <p:spPr bwMode="auto">
          <a:xfrm flipH="1" flipV="1">
            <a:off x="6159500" y="4560888"/>
            <a:ext cx="952500" cy="581025"/>
          </a:xfrm>
          <a:prstGeom prst="line">
            <a:avLst/>
          </a:prstGeom>
          <a:noFill/>
          <a:ln w="57150">
            <a:solidFill>
              <a:srgbClr val="FF6600"/>
            </a:solidFill>
            <a:round/>
            <a:headEnd/>
            <a:tailEnd type="triangle" w="med" len="med"/>
          </a:ln>
        </p:spPr>
        <p:txBody>
          <a:bodyPr/>
          <a:lstStyle/>
          <a:p>
            <a:endParaRPr lang="es-ES"/>
          </a:p>
        </p:txBody>
      </p:sp>
      <p:sp>
        <p:nvSpPr>
          <p:cNvPr id="14346" name="Line 10"/>
          <p:cNvSpPr>
            <a:spLocks noChangeShapeType="1"/>
          </p:cNvSpPr>
          <p:nvPr/>
        </p:nvSpPr>
        <p:spPr bwMode="auto">
          <a:xfrm flipH="1" flipV="1">
            <a:off x="5870575" y="4748213"/>
            <a:ext cx="952500" cy="581025"/>
          </a:xfrm>
          <a:prstGeom prst="line">
            <a:avLst/>
          </a:prstGeom>
          <a:noFill/>
          <a:ln w="57150">
            <a:solidFill>
              <a:srgbClr val="FF6600"/>
            </a:solidFill>
            <a:round/>
            <a:headEnd type="triangle" w="med" len="med"/>
            <a:tailEnd/>
          </a:ln>
        </p:spPr>
        <p:txBody>
          <a:bodyPr/>
          <a:lstStyle/>
          <a:p>
            <a:endParaRPr lang="es-ES"/>
          </a:p>
        </p:txBody>
      </p:sp>
      <p:sp>
        <p:nvSpPr>
          <p:cNvPr id="14347" name="Line 11"/>
          <p:cNvSpPr>
            <a:spLocks noChangeShapeType="1"/>
          </p:cNvSpPr>
          <p:nvPr/>
        </p:nvSpPr>
        <p:spPr bwMode="auto">
          <a:xfrm flipV="1">
            <a:off x="4584700" y="2928938"/>
            <a:ext cx="9525" cy="695325"/>
          </a:xfrm>
          <a:prstGeom prst="line">
            <a:avLst/>
          </a:prstGeom>
          <a:noFill/>
          <a:ln w="57150">
            <a:solidFill>
              <a:srgbClr val="FF6600"/>
            </a:solidFill>
            <a:round/>
            <a:headEnd type="triangle" w="med" len="med"/>
            <a:tailEnd/>
          </a:ln>
        </p:spPr>
        <p:txBody>
          <a:bodyPr/>
          <a:lstStyle/>
          <a:p>
            <a:endParaRPr lang="es-ES"/>
          </a:p>
        </p:txBody>
      </p:sp>
      <p:sp>
        <p:nvSpPr>
          <p:cNvPr id="14348" name="Line 12"/>
          <p:cNvSpPr>
            <a:spLocks noChangeShapeType="1"/>
          </p:cNvSpPr>
          <p:nvPr/>
        </p:nvSpPr>
        <p:spPr bwMode="auto">
          <a:xfrm flipV="1">
            <a:off x="4876800" y="2906713"/>
            <a:ext cx="9525" cy="695325"/>
          </a:xfrm>
          <a:prstGeom prst="line">
            <a:avLst/>
          </a:prstGeom>
          <a:noFill/>
          <a:ln w="57150">
            <a:solidFill>
              <a:srgbClr val="FF6600"/>
            </a:solidFill>
            <a:round/>
            <a:headEnd/>
            <a:tailEnd type="triangle" w="med" len="med"/>
          </a:ln>
        </p:spPr>
        <p:txBody>
          <a:bodyPr/>
          <a:lstStyle/>
          <a:p>
            <a:endParaRPr lang="es-ES"/>
          </a:p>
        </p:txBody>
      </p:sp>
      <p:sp>
        <p:nvSpPr>
          <p:cNvPr id="14349" name="Freeform 13"/>
          <p:cNvSpPr>
            <a:spLocks/>
          </p:cNvSpPr>
          <p:nvPr/>
        </p:nvSpPr>
        <p:spPr bwMode="auto">
          <a:xfrm>
            <a:off x="857250" y="2982913"/>
            <a:ext cx="8274050" cy="3975100"/>
          </a:xfrm>
          <a:custGeom>
            <a:avLst/>
            <a:gdLst>
              <a:gd name="T0" fmla="*/ 0 w 5212"/>
              <a:gd name="T1" fmla="*/ 2147483647 h 2504"/>
              <a:gd name="T2" fmla="*/ 2147483647 w 5212"/>
              <a:gd name="T3" fmla="*/ 2147483647 h 2504"/>
              <a:gd name="T4" fmla="*/ 2147483647 w 5212"/>
              <a:gd name="T5" fmla="*/ 2147483647 h 2504"/>
              <a:gd name="T6" fmla="*/ 2147483647 w 5212"/>
              <a:gd name="T7" fmla="*/ 2147483647 h 2504"/>
              <a:gd name="T8" fmla="*/ 2147483647 w 5212"/>
              <a:gd name="T9" fmla="*/ 2147483647 h 2504"/>
              <a:gd name="T10" fmla="*/ 2147483647 w 5212"/>
              <a:gd name="T11" fmla="*/ 2147483647 h 2504"/>
              <a:gd name="T12" fmla="*/ 2147483647 w 5212"/>
              <a:gd name="T13" fmla="*/ 2147483647 h 2504"/>
              <a:gd name="T14" fmla="*/ 0 60000 65536"/>
              <a:gd name="T15" fmla="*/ 0 60000 65536"/>
              <a:gd name="T16" fmla="*/ 0 60000 65536"/>
              <a:gd name="T17" fmla="*/ 0 60000 65536"/>
              <a:gd name="T18" fmla="*/ 0 60000 65536"/>
              <a:gd name="T19" fmla="*/ 0 60000 65536"/>
              <a:gd name="T20" fmla="*/ 0 60000 65536"/>
              <a:gd name="T21" fmla="*/ 0 w 5212"/>
              <a:gd name="T22" fmla="*/ 0 h 2504"/>
              <a:gd name="T23" fmla="*/ 5212 w 5212"/>
              <a:gd name="T24" fmla="*/ 2504 h 25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12" h="2504">
                <a:moveTo>
                  <a:pt x="0" y="1365"/>
                </a:moveTo>
                <a:cubicBezTo>
                  <a:pt x="405" y="1157"/>
                  <a:pt x="1728" y="234"/>
                  <a:pt x="2424" y="117"/>
                </a:cubicBezTo>
                <a:cubicBezTo>
                  <a:pt x="3120" y="0"/>
                  <a:pt x="3725" y="353"/>
                  <a:pt x="4176" y="663"/>
                </a:cubicBezTo>
                <a:cubicBezTo>
                  <a:pt x="4627" y="973"/>
                  <a:pt x="5212" y="1684"/>
                  <a:pt x="5130" y="1977"/>
                </a:cubicBezTo>
                <a:cubicBezTo>
                  <a:pt x="5048" y="2270"/>
                  <a:pt x="4140" y="2504"/>
                  <a:pt x="3684" y="2421"/>
                </a:cubicBezTo>
                <a:cubicBezTo>
                  <a:pt x="3228" y="2338"/>
                  <a:pt x="2752" y="1502"/>
                  <a:pt x="2394" y="1479"/>
                </a:cubicBezTo>
                <a:cubicBezTo>
                  <a:pt x="2036" y="1456"/>
                  <a:pt x="1715" y="2116"/>
                  <a:pt x="1536" y="2283"/>
                </a:cubicBezTo>
              </a:path>
            </a:pathLst>
          </a:custGeom>
          <a:noFill/>
          <a:ln w="76200">
            <a:solidFill>
              <a:schemeClr val="folHlink"/>
            </a:solidFill>
            <a:round/>
            <a:headEnd/>
            <a:tailEnd type="triangle" w="med" len="med"/>
          </a:ln>
        </p:spPr>
        <p:txBody>
          <a:bodyPr/>
          <a:lstStyle/>
          <a:p>
            <a:endParaRPr lang="es-ES"/>
          </a:p>
        </p:txBody>
      </p:sp>
      <p:sp>
        <p:nvSpPr>
          <p:cNvPr id="14350" name="Text Box 14"/>
          <p:cNvSpPr txBox="1">
            <a:spLocks noChangeArrowheads="1"/>
          </p:cNvSpPr>
          <p:nvPr/>
        </p:nvSpPr>
        <p:spPr bwMode="auto">
          <a:xfrm>
            <a:off x="179388" y="1989138"/>
            <a:ext cx="2663825" cy="641350"/>
          </a:xfrm>
          <a:prstGeom prst="rect">
            <a:avLst/>
          </a:prstGeom>
          <a:noFill/>
          <a:ln w="9525">
            <a:noFill/>
            <a:miter lim="800000"/>
            <a:headEnd/>
            <a:tailEnd/>
          </a:ln>
        </p:spPr>
        <p:txBody>
          <a:bodyPr>
            <a:spAutoFit/>
          </a:bodyPr>
          <a:lstStyle/>
          <a:p>
            <a:pPr>
              <a:spcBef>
                <a:spcPct val="50000"/>
              </a:spcBef>
            </a:pPr>
            <a:r>
              <a:rPr lang="en-US"/>
              <a:t>Ej: Modificar el saldo de una cuenta</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sz="3600" smtClean="0"/>
              <a:t>Operaciones (procesamiento desde almacenamiento a E/S)</a:t>
            </a:r>
          </a:p>
        </p:txBody>
      </p:sp>
      <p:sp>
        <p:nvSpPr>
          <p:cNvPr id="15363" name="Oval 3"/>
          <p:cNvSpPr>
            <a:spLocks noChangeArrowheads="1"/>
          </p:cNvSpPr>
          <p:nvPr/>
        </p:nvSpPr>
        <p:spPr bwMode="auto">
          <a:xfrm>
            <a:off x="3276600" y="14112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Transferencia </a:t>
            </a:r>
          </a:p>
          <a:p>
            <a:pPr algn="ctr" eaLnBrk="0" hangingPunct="0"/>
            <a:r>
              <a:rPr lang="es-CL" sz="2400">
                <a:solidFill>
                  <a:srgbClr val="000000"/>
                </a:solidFill>
              </a:rPr>
              <a:t>de datos</a:t>
            </a:r>
            <a:endParaRPr lang="en-US" sz="2400">
              <a:solidFill>
                <a:srgbClr val="000000"/>
              </a:solidFill>
            </a:endParaRPr>
          </a:p>
        </p:txBody>
      </p:sp>
      <p:sp>
        <p:nvSpPr>
          <p:cNvPr id="15364" name="Oval 4"/>
          <p:cNvSpPr>
            <a:spLocks noChangeArrowheads="1"/>
          </p:cNvSpPr>
          <p:nvPr/>
        </p:nvSpPr>
        <p:spPr bwMode="auto">
          <a:xfrm>
            <a:off x="3273425" y="35512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Control</a:t>
            </a:r>
            <a:endParaRPr lang="en-US" sz="2400">
              <a:solidFill>
                <a:srgbClr val="000000"/>
              </a:solidFill>
            </a:endParaRPr>
          </a:p>
        </p:txBody>
      </p:sp>
      <p:sp>
        <p:nvSpPr>
          <p:cNvPr id="15365" name="Oval 5"/>
          <p:cNvSpPr>
            <a:spLocks noChangeArrowheads="1"/>
          </p:cNvSpPr>
          <p:nvPr/>
        </p:nvSpPr>
        <p:spPr bwMode="auto">
          <a:xfrm>
            <a:off x="511175" y="51704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Almacenamiento</a:t>
            </a:r>
          </a:p>
          <a:p>
            <a:pPr algn="ctr" eaLnBrk="0" hangingPunct="0"/>
            <a:r>
              <a:rPr lang="es-CL" sz="2400">
                <a:solidFill>
                  <a:srgbClr val="000000"/>
                </a:solidFill>
              </a:rPr>
              <a:t>de datos</a:t>
            </a:r>
            <a:endParaRPr lang="en-US" sz="2400">
              <a:solidFill>
                <a:srgbClr val="000000"/>
              </a:solidFill>
            </a:endParaRPr>
          </a:p>
        </p:txBody>
      </p:sp>
      <p:sp>
        <p:nvSpPr>
          <p:cNvPr id="15366" name="Oval 6"/>
          <p:cNvSpPr>
            <a:spLocks noChangeArrowheads="1"/>
          </p:cNvSpPr>
          <p:nvPr/>
        </p:nvSpPr>
        <p:spPr bwMode="auto">
          <a:xfrm>
            <a:off x="5883275" y="52276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Procesamiento </a:t>
            </a:r>
          </a:p>
          <a:p>
            <a:pPr algn="ctr" eaLnBrk="0" hangingPunct="0"/>
            <a:r>
              <a:rPr lang="es-CL" sz="2400">
                <a:solidFill>
                  <a:srgbClr val="000000"/>
                </a:solidFill>
              </a:rPr>
              <a:t>de datos</a:t>
            </a:r>
            <a:endParaRPr lang="en-US" sz="2400">
              <a:solidFill>
                <a:srgbClr val="000000"/>
              </a:solidFill>
            </a:endParaRPr>
          </a:p>
        </p:txBody>
      </p:sp>
      <p:sp>
        <p:nvSpPr>
          <p:cNvPr id="15367" name="Line 7"/>
          <p:cNvSpPr>
            <a:spLocks noChangeShapeType="1"/>
          </p:cNvSpPr>
          <p:nvPr/>
        </p:nvSpPr>
        <p:spPr bwMode="auto">
          <a:xfrm flipV="1">
            <a:off x="2419350" y="4592638"/>
            <a:ext cx="952500" cy="581025"/>
          </a:xfrm>
          <a:prstGeom prst="line">
            <a:avLst/>
          </a:prstGeom>
          <a:noFill/>
          <a:ln w="57150">
            <a:solidFill>
              <a:srgbClr val="FF6600"/>
            </a:solidFill>
            <a:round/>
            <a:headEnd/>
            <a:tailEnd type="triangle" w="med" len="med"/>
          </a:ln>
        </p:spPr>
        <p:txBody>
          <a:bodyPr/>
          <a:lstStyle/>
          <a:p>
            <a:endParaRPr lang="es-ES"/>
          </a:p>
        </p:txBody>
      </p:sp>
      <p:sp>
        <p:nvSpPr>
          <p:cNvPr id="15368" name="Line 8"/>
          <p:cNvSpPr>
            <a:spLocks noChangeShapeType="1"/>
          </p:cNvSpPr>
          <p:nvPr/>
        </p:nvSpPr>
        <p:spPr bwMode="auto">
          <a:xfrm flipV="1">
            <a:off x="2654300" y="4760913"/>
            <a:ext cx="952500" cy="581025"/>
          </a:xfrm>
          <a:prstGeom prst="line">
            <a:avLst/>
          </a:prstGeom>
          <a:noFill/>
          <a:ln w="57150">
            <a:solidFill>
              <a:srgbClr val="FF6600"/>
            </a:solidFill>
            <a:round/>
            <a:headEnd type="triangle" w="med" len="med"/>
            <a:tailEnd/>
          </a:ln>
        </p:spPr>
        <p:txBody>
          <a:bodyPr/>
          <a:lstStyle/>
          <a:p>
            <a:endParaRPr lang="es-ES"/>
          </a:p>
        </p:txBody>
      </p:sp>
      <p:sp>
        <p:nvSpPr>
          <p:cNvPr id="15369" name="Line 9"/>
          <p:cNvSpPr>
            <a:spLocks noChangeShapeType="1"/>
          </p:cNvSpPr>
          <p:nvPr/>
        </p:nvSpPr>
        <p:spPr bwMode="auto">
          <a:xfrm flipH="1" flipV="1">
            <a:off x="6159500" y="4560888"/>
            <a:ext cx="952500" cy="581025"/>
          </a:xfrm>
          <a:prstGeom prst="line">
            <a:avLst/>
          </a:prstGeom>
          <a:noFill/>
          <a:ln w="57150">
            <a:solidFill>
              <a:srgbClr val="FF6600"/>
            </a:solidFill>
            <a:round/>
            <a:headEnd/>
            <a:tailEnd type="triangle" w="med" len="med"/>
          </a:ln>
        </p:spPr>
        <p:txBody>
          <a:bodyPr/>
          <a:lstStyle/>
          <a:p>
            <a:endParaRPr lang="es-ES"/>
          </a:p>
        </p:txBody>
      </p:sp>
      <p:sp>
        <p:nvSpPr>
          <p:cNvPr id="15370" name="Line 10"/>
          <p:cNvSpPr>
            <a:spLocks noChangeShapeType="1"/>
          </p:cNvSpPr>
          <p:nvPr/>
        </p:nvSpPr>
        <p:spPr bwMode="auto">
          <a:xfrm flipH="1" flipV="1">
            <a:off x="5870575" y="4748213"/>
            <a:ext cx="952500" cy="581025"/>
          </a:xfrm>
          <a:prstGeom prst="line">
            <a:avLst/>
          </a:prstGeom>
          <a:noFill/>
          <a:ln w="57150">
            <a:solidFill>
              <a:srgbClr val="FF6600"/>
            </a:solidFill>
            <a:round/>
            <a:headEnd type="triangle" w="med" len="med"/>
            <a:tailEnd/>
          </a:ln>
        </p:spPr>
        <p:txBody>
          <a:bodyPr/>
          <a:lstStyle/>
          <a:p>
            <a:endParaRPr lang="es-ES"/>
          </a:p>
        </p:txBody>
      </p:sp>
      <p:sp>
        <p:nvSpPr>
          <p:cNvPr id="15371" name="Line 11"/>
          <p:cNvSpPr>
            <a:spLocks noChangeShapeType="1"/>
          </p:cNvSpPr>
          <p:nvPr/>
        </p:nvSpPr>
        <p:spPr bwMode="auto">
          <a:xfrm flipV="1">
            <a:off x="4584700" y="2928938"/>
            <a:ext cx="9525" cy="695325"/>
          </a:xfrm>
          <a:prstGeom prst="line">
            <a:avLst/>
          </a:prstGeom>
          <a:noFill/>
          <a:ln w="57150">
            <a:solidFill>
              <a:srgbClr val="FF6600"/>
            </a:solidFill>
            <a:round/>
            <a:headEnd type="triangle" w="med" len="med"/>
            <a:tailEnd/>
          </a:ln>
        </p:spPr>
        <p:txBody>
          <a:bodyPr/>
          <a:lstStyle/>
          <a:p>
            <a:endParaRPr lang="es-ES"/>
          </a:p>
        </p:txBody>
      </p:sp>
      <p:sp>
        <p:nvSpPr>
          <p:cNvPr id="15372" name="Line 12"/>
          <p:cNvSpPr>
            <a:spLocks noChangeShapeType="1"/>
          </p:cNvSpPr>
          <p:nvPr/>
        </p:nvSpPr>
        <p:spPr bwMode="auto">
          <a:xfrm flipV="1">
            <a:off x="4876800" y="2906713"/>
            <a:ext cx="9525" cy="695325"/>
          </a:xfrm>
          <a:prstGeom prst="line">
            <a:avLst/>
          </a:prstGeom>
          <a:noFill/>
          <a:ln w="57150">
            <a:solidFill>
              <a:srgbClr val="FF6600"/>
            </a:solidFill>
            <a:round/>
            <a:headEnd/>
            <a:tailEnd type="triangle" w="med" len="med"/>
          </a:ln>
        </p:spPr>
        <p:txBody>
          <a:bodyPr/>
          <a:lstStyle/>
          <a:p>
            <a:endParaRPr lang="es-ES"/>
          </a:p>
        </p:txBody>
      </p:sp>
      <p:sp>
        <p:nvSpPr>
          <p:cNvPr id="15373" name="Freeform 13"/>
          <p:cNvSpPr>
            <a:spLocks/>
          </p:cNvSpPr>
          <p:nvPr/>
        </p:nvSpPr>
        <p:spPr bwMode="auto">
          <a:xfrm>
            <a:off x="3273425" y="1412875"/>
            <a:ext cx="5907088" cy="5467350"/>
          </a:xfrm>
          <a:custGeom>
            <a:avLst/>
            <a:gdLst>
              <a:gd name="T0" fmla="*/ 2147483647 w 3721"/>
              <a:gd name="T1" fmla="*/ 0 h 3444"/>
              <a:gd name="T2" fmla="*/ 2147483647 w 3721"/>
              <a:gd name="T3" fmla="*/ 2147483647 h 3444"/>
              <a:gd name="T4" fmla="*/ 2147483647 w 3721"/>
              <a:gd name="T5" fmla="*/ 2147483647 h 3444"/>
              <a:gd name="T6" fmla="*/ 2147483647 w 3721"/>
              <a:gd name="T7" fmla="*/ 2147483647 h 3444"/>
              <a:gd name="T8" fmla="*/ 2147483647 w 3721"/>
              <a:gd name="T9" fmla="*/ 2147483647 h 3444"/>
              <a:gd name="T10" fmla="*/ 2147483647 w 3721"/>
              <a:gd name="T11" fmla="*/ 2147483647 h 3444"/>
              <a:gd name="T12" fmla="*/ 2147483647 w 3721"/>
              <a:gd name="T13" fmla="*/ 2147483647 h 3444"/>
              <a:gd name="T14" fmla="*/ 0 w 3721"/>
              <a:gd name="T15" fmla="*/ 2147483647 h 3444"/>
              <a:gd name="T16" fmla="*/ 0 60000 65536"/>
              <a:gd name="T17" fmla="*/ 0 60000 65536"/>
              <a:gd name="T18" fmla="*/ 0 60000 65536"/>
              <a:gd name="T19" fmla="*/ 0 60000 65536"/>
              <a:gd name="T20" fmla="*/ 0 60000 65536"/>
              <a:gd name="T21" fmla="*/ 0 60000 65536"/>
              <a:gd name="T22" fmla="*/ 0 60000 65536"/>
              <a:gd name="T23" fmla="*/ 0 60000 65536"/>
              <a:gd name="T24" fmla="*/ 0 w 3721"/>
              <a:gd name="T25" fmla="*/ 0 h 3444"/>
              <a:gd name="T26" fmla="*/ 3721 w 3721"/>
              <a:gd name="T27" fmla="*/ 3444 h 34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21" h="3444">
                <a:moveTo>
                  <a:pt x="2250" y="0"/>
                </a:moveTo>
                <a:cubicBezTo>
                  <a:pt x="2148" y="169"/>
                  <a:pt x="1612" y="726"/>
                  <a:pt x="1632" y="1014"/>
                </a:cubicBezTo>
                <a:cubicBezTo>
                  <a:pt x="1652" y="1302"/>
                  <a:pt x="2044" y="1453"/>
                  <a:pt x="2370" y="1728"/>
                </a:cubicBezTo>
                <a:cubicBezTo>
                  <a:pt x="2696" y="2003"/>
                  <a:pt x="3455" y="2400"/>
                  <a:pt x="3588" y="2664"/>
                </a:cubicBezTo>
                <a:cubicBezTo>
                  <a:pt x="3721" y="2928"/>
                  <a:pt x="3408" y="3209"/>
                  <a:pt x="3168" y="3312"/>
                </a:cubicBezTo>
                <a:cubicBezTo>
                  <a:pt x="2928" y="3415"/>
                  <a:pt x="2533" y="3444"/>
                  <a:pt x="2148" y="3282"/>
                </a:cubicBezTo>
                <a:cubicBezTo>
                  <a:pt x="1763" y="3120"/>
                  <a:pt x="1216" y="2363"/>
                  <a:pt x="858" y="2340"/>
                </a:cubicBezTo>
                <a:cubicBezTo>
                  <a:pt x="500" y="2317"/>
                  <a:pt x="179" y="2977"/>
                  <a:pt x="0" y="3144"/>
                </a:cubicBezTo>
              </a:path>
            </a:pathLst>
          </a:custGeom>
          <a:noFill/>
          <a:ln w="76200">
            <a:solidFill>
              <a:schemeClr val="folHlink"/>
            </a:solidFill>
            <a:round/>
            <a:headEnd type="triangle" w="med" len="med"/>
            <a:tailEnd type="triangle" w="med" len="med"/>
          </a:ln>
        </p:spPr>
        <p:txBody>
          <a:bodyPr/>
          <a:lstStyle/>
          <a:p>
            <a:endParaRPr lang="es-ES"/>
          </a:p>
        </p:txBody>
      </p:sp>
      <p:sp>
        <p:nvSpPr>
          <p:cNvPr id="15374" name="Text Box 14"/>
          <p:cNvSpPr txBox="1">
            <a:spLocks noChangeArrowheads="1"/>
          </p:cNvSpPr>
          <p:nvPr/>
        </p:nvSpPr>
        <p:spPr bwMode="auto">
          <a:xfrm>
            <a:off x="179388" y="1989138"/>
            <a:ext cx="2663825" cy="641350"/>
          </a:xfrm>
          <a:prstGeom prst="rect">
            <a:avLst/>
          </a:prstGeom>
          <a:noFill/>
          <a:ln w="9525">
            <a:noFill/>
            <a:miter lim="800000"/>
            <a:headEnd/>
            <a:tailEnd/>
          </a:ln>
        </p:spPr>
        <p:txBody>
          <a:bodyPr>
            <a:spAutoFit/>
          </a:bodyPr>
          <a:lstStyle/>
          <a:p>
            <a:pPr>
              <a:spcBef>
                <a:spcPct val="50000"/>
              </a:spcBef>
            </a:pPr>
            <a:r>
              <a:rPr lang="en-US"/>
              <a:t>Ej: Imprimir un resumen de cuenta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4925" y="1052513"/>
            <a:ext cx="9144000" cy="5486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6387" name="Oval 3"/>
          <p:cNvSpPr>
            <a:spLocks noChangeArrowheads="1"/>
          </p:cNvSpPr>
          <p:nvPr/>
        </p:nvSpPr>
        <p:spPr bwMode="auto">
          <a:xfrm>
            <a:off x="3886200" y="1236663"/>
            <a:ext cx="4724400" cy="4648200"/>
          </a:xfrm>
          <a:prstGeom prst="ellipse">
            <a:avLst/>
          </a:prstGeom>
          <a:solidFill>
            <a:srgbClr val="FF9900"/>
          </a:solidFill>
          <a:ln w="9525">
            <a:solidFill>
              <a:schemeClr val="tx1"/>
            </a:solidFill>
            <a:round/>
            <a:headEnd/>
            <a:tailEnd/>
          </a:ln>
        </p:spPr>
        <p:txBody>
          <a:bodyPr wrap="none" lIns="90000" tIns="46800" rIns="90000" bIns="46800" anchor="ctr"/>
          <a:lstStyle/>
          <a:p>
            <a:pPr algn="ctr" eaLnBrk="0" hangingPunct="0"/>
            <a:endParaRPr lang="es-ES_tradnl" sz="1600"/>
          </a:p>
        </p:txBody>
      </p:sp>
      <p:sp>
        <p:nvSpPr>
          <p:cNvPr id="16388" name="Oval 4"/>
          <p:cNvSpPr>
            <a:spLocks noChangeArrowheads="1"/>
          </p:cNvSpPr>
          <p:nvPr/>
        </p:nvSpPr>
        <p:spPr bwMode="auto">
          <a:xfrm>
            <a:off x="5410200" y="2760663"/>
            <a:ext cx="1524000" cy="1524000"/>
          </a:xfrm>
          <a:prstGeom prst="ellipse">
            <a:avLst/>
          </a:prstGeom>
          <a:solidFill>
            <a:srgbClr val="FFCCCC"/>
          </a:solidFill>
          <a:ln w="9525">
            <a:solidFill>
              <a:schemeClr val="tx1"/>
            </a:solidFill>
            <a:round/>
            <a:headEnd/>
            <a:tailEnd/>
          </a:ln>
        </p:spPr>
        <p:txBody>
          <a:bodyPr wrap="none" lIns="90000" tIns="46800" rIns="90000" bIns="46800" anchor="ctr"/>
          <a:lstStyle/>
          <a:p>
            <a:endParaRPr lang="es-ES"/>
          </a:p>
        </p:txBody>
      </p:sp>
      <p:sp>
        <p:nvSpPr>
          <p:cNvPr id="16389" name="Oval 5"/>
          <p:cNvSpPr>
            <a:spLocks noChangeArrowheads="1"/>
          </p:cNvSpPr>
          <p:nvPr/>
        </p:nvSpPr>
        <p:spPr bwMode="auto">
          <a:xfrm>
            <a:off x="4648200" y="1922463"/>
            <a:ext cx="1371600" cy="1371600"/>
          </a:xfrm>
          <a:prstGeom prst="ellipse">
            <a:avLst/>
          </a:prstGeom>
          <a:solidFill>
            <a:srgbClr val="66FF33"/>
          </a:solidFill>
          <a:ln w="9525">
            <a:solidFill>
              <a:schemeClr val="tx1"/>
            </a:solidFill>
            <a:round/>
            <a:headEnd/>
            <a:tailEnd/>
          </a:ln>
        </p:spPr>
        <p:txBody>
          <a:bodyPr wrap="none" lIns="90000" tIns="46800" rIns="90000" bIns="46800" anchor="ctr"/>
          <a:lstStyle/>
          <a:p>
            <a:endParaRPr lang="es-ES"/>
          </a:p>
        </p:txBody>
      </p:sp>
      <p:sp>
        <p:nvSpPr>
          <p:cNvPr id="16390" name="Oval 6"/>
          <p:cNvSpPr>
            <a:spLocks noChangeArrowheads="1"/>
          </p:cNvSpPr>
          <p:nvPr/>
        </p:nvSpPr>
        <p:spPr bwMode="auto">
          <a:xfrm>
            <a:off x="533400" y="2836863"/>
            <a:ext cx="1230313" cy="1211262"/>
          </a:xfrm>
          <a:prstGeom prst="ellipse">
            <a:avLst/>
          </a:prstGeom>
          <a:solidFill>
            <a:srgbClr val="FF9900"/>
          </a:solidFill>
          <a:ln w="9525">
            <a:solidFill>
              <a:schemeClr val="tx1"/>
            </a:solidFill>
            <a:round/>
            <a:headEnd/>
            <a:tailEnd/>
          </a:ln>
        </p:spPr>
        <p:txBody>
          <a:bodyPr wrap="none" lIns="90000" tIns="46800" rIns="90000" bIns="46800" anchor="ctr"/>
          <a:lstStyle/>
          <a:p>
            <a:endParaRPr lang="es-ES"/>
          </a:p>
        </p:txBody>
      </p:sp>
      <p:sp>
        <p:nvSpPr>
          <p:cNvPr id="16391" name="Oval 7"/>
          <p:cNvSpPr>
            <a:spLocks noChangeArrowheads="1"/>
          </p:cNvSpPr>
          <p:nvPr/>
        </p:nvSpPr>
        <p:spPr bwMode="auto">
          <a:xfrm>
            <a:off x="6400800" y="1922463"/>
            <a:ext cx="1371600" cy="1371600"/>
          </a:xfrm>
          <a:prstGeom prst="ellipse">
            <a:avLst/>
          </a:prstGeom>
          <a:solidFill>
            <a:schemeClr val="hlink"/>
          </a:solidFill>
          <a:ln w="9525">
            <a:solidFill>
              <a:schemeClr val="tx1"/>
            </a:solidFill>
            <a:round/>
            <a:headEnd/>
            <a:tailEnd/>
          </a:ln>
        </p:spPr>
        <p:txBody>
          <a:bodyPr wrap="none" lIns="90000" tIns="46800" rIns="90000" bIns="46800" anchor="ctr"/>
          <a:lstStyle/>
          <a:p>
            <a:endParaRPr lang="es-ES"/>
          </a:p>
        </p:txBody>
      </p:sp>
      <p:sp>
        <p:nvSpPr>
          <p:cNvPr id="16392" name="Oval 8"/>
          <p:cNvSpPr>
            <a:spLocks noChangeArrowheads="1"/>
          </p:cNvSpPr>
          <p:nvPr/>
        </p:nvSpPr>
        <p:spPr bwMode="auto">
          <a:xfrm>
            <a:off x="5486400" y="3979863"/>
            <a:ext cx="1371600" cy="1371600"/>
          </a:xfrm>
          <a:prstGeom prst="ellipse">
            <a:avLst/>
          </a:prstGeom>
          <a:solidFill>
            <a:schemeClr val="accent1"/>
          </a:solidFill>
          <a:ln w="9525">
            <a:solidFill>
              <a:schemeClr val="tx1"/>
            </a:solidFill>
            <a:round/>
            <a:headEnd/>
            <a:tailEnd/>
          </a:ln>
        </p:spPr>
        <p:txBody>
          <a:bodyPr wrap="none" lIns="90000" tIns="46800" rIns="90000" bIns="46800" anchor="ctr"/>
          <a:lstStyle/>
          <a:p>
            <a:endParaRPr lang="es-ES"/>
          </a:p>
        </p:txBody>
      </p:sp>
      <p:sp>
        <p:nvSpPr>
          <p:cNvPr id="16393" name="Text Box 9"/>
          <p:cNvSpPr txBox="1">
            <a:spLocks noChangeArrowheads="1"/>
          </p:cNvSpPr>
          <p:nvPr/>
        </p:nvSpPr>
        <p:spPr bwMode="auto">
          <a:xfrm>
            <a:off x="358775" y="3279775"/>
            <a:ext cx="1549400" cy="336550"/>
          </a:xfrm>
          <a:prstGeom prst="rect">
            <a:avLst/>
          </a:prstGeom>
          <a:noFill/>
          <a:ln w="9525">
            <a:noFill/>
            <a:miter lim="800000"/>
            <a:headEnd/>
            <a:tailEnd/>
          </a:ln>
        </p:spPr>
        <p:txBody>
          <a:bodyPr lIns="90000" tIns="46800" rIns="90000" bIns="46800">
            <a:spAutoFit/>
          </a:bodyPr>
          <a:lstStyle/>
          <a:p>
            <a:pPr algn="ctr" eaLnBrk="0" hangingPunct="0"/>
            <a:r>
              <a:rPr lang="es-ES" sz="1600" b="1"/>
              <a:t>Computador</a:t>
            </a:r>
            <a:endParaRPr lang="es-ES" sz="2400" b="1">
              <a:latin typeface="Times New Roman" pitchFamily="-107" charset="0"/>
            </a:endParaRPr>
          </a:p>
        </p:txBody>
      </p:sp>
      <p:sp>
        <p:nvSpPr>
          <p:cNvPr id="16394" name="Text Box 10"/>
          <p:cNvSpPr txBox="1">
            <a:spLocks noChangeArrowheads="1"/>
          </p:cNvSpPr>
          <p:nvPr/>
        </p:nvSpPr>
        <p:spPr bwMode="auto">
          <a:xfrm>
            <a:off x="6588125" y="2320925"/>
            <a:ext cx="971550" cy="581025"/>
          </a:xfrm>
          <a:prstGeom prst="rect">
            <a:avLst/>
          </a:prstGeom>
          <a:noFill/>
          <a:ln w="9525">
            <a:noFill/>
            <a:miter lim="800000"/>
            <a:headEnd/>
            <a:tailEnd/>
          </a:ln>
        </p:spPr>
        <p:txBody>
          <a:bodyPr wrap="none" lIns="90000" tIns="46800" rIns="90000" bIns="46800">
            <a:spAutoFit/>
          </a:bodyPr>
          <a:lstStyle/>
          <a:p>
            <a:pPr algn="ctr" eaLnBrk="0" hangingPunct="0"/>
            <a:r>
              <a:rPr lang="es-ES" sz="1600"/>
              <a:t>Memoria</a:t>
            </a:r>
          </a:p>
          <a:p>
            <a:pPr algn="ctr" eaLnBrk="0" hangingPunct="0"/>
            <a:r>
              <a:rPr lang="es-ES" sz="1600"/>
              <a:t>Principal</a:t>
            </a:r>
          </a:p>
        </p:txBody>
      </p:sp>
      <p:sp>
        <p:nvSpPr>
          <p:cNvPr id="16395" name="Text Box 11"/>
          <p:cNvSpPr txBox="1">
            <a:spLocks noChangeArrowheads="1"/>
          </p:cNvSpPr>
          <p:nvPr/>
        </p:nvSpPr>
        <p:spPr bwMode="auto">
          <a:xfrm>
            <a:off x="5724525" y="4337050"/>
            <a:ext cx="912813" cy="825500"/>
          </a:xfrm>
          <a:prstGeom prst="rect">
            <a:avLst/>
          </a:prstGeom>
          <a:noFill/>
          <a:ln w="9525">
            <a:noFill/>
            <a:miter lim="800000"/>
            <a:headEnd/>
            <a:tailEnd/>
          </a:ln>
        </p:spPr>
        <p:txBody>
          <a:bodyPr lIns="90000" tIns="46800" rIns="90000" bIns="46800">
            <a:spAutoFit/>
          </a:bodyPr>
          <a:lstStyle/>
          <a:p>
            <a:pPr algn="ctr" eaLnBrk="0" hangingPunct="0"/>
            <a:r>
              <a:rPr lang="es-ES" sz="1600"/>
              <a:t>Entrada</a:t>
            </a:r>
          </a:p>
          <a:p>
            <a:pPr algn="ctr" eaLnBrk="0" hangingPunct="0"/>
            <a:r>
              <a:rPr lang="es-ES" sz="1600"/>
              <a:t>Salida</a:t>
            </a:r>
          </a:p>
          <a:p>
            <a:pPr algn="ctr" eaLnBrk="0" hangingPunct="0"/>
            <a:r>
              <a:rPr lang="es-MX" sz="1600"/>
              <a:t>(I/O)</a:t>
            </a:r>
            <a:endParaRPr lang="es-ES" sz="1600"/>
          </a:p>
        </p:txBody>
      </p:sp>
      <p:sp>
        <p:nvSpPr>
          <p:cNvPr id="16396" name="Text Box 12"/>
          <p:cNvSpPr txBox="1">
            <a:spLocks noChangeArrowheads="1"/>
          </p:cNvSpPr>
          <p:nvPr/>
        </p:nvSpPr>
        <p:spPr bwMode="auto">
          <a:xfrm>
            <a:off x="5403850" y="3184525"/>
            <a:ext cx="1400175" cy="825500"/>
          </a:xfrm>
          <a:prstGeom prst="rect">
            <a:avLst/>
          </a:prstGeom>
          <a:noFill/>
          <a:ln w="9525">
            <a:noFill/>
            <a:miter lim="800000"/>
            <a:headEnd/>
            <a:tailEnd/>
          </a:ln>
        </p:spPr>
        <p:txBody>
          <a:bodyPr wrap="none" lIns="90000" tIns="46800" rIns="90000" bIns="46800">
            <a:spAutoFit/>
          </a:bodyPr>
          <a:lstStyle/>
          <a:p>
            <a:pPr algn="ctr" eaLnBrk="0" hangingPunct="0"/>
            <a:r>
              <a:rPr lang="es-ES" sz="1600"/>
              <a:t>Sistema de</a:t>
            </a:r>
          </a:p>
          <a:p>
            <a:pPr algn="ctr" eaLnBrk="0" hangingPunct="0"/>
            <a:r>
              <a:rPr lang="es-ES" sz="1600"/>
              <a:t>Interconexión</a:t>
            </a:r>
          </a:p>
          <a:p>
            <a:pPr algn="ctr" eaLnBrk="0" hangingPunct="0"/>
            <a:r>
              <a:rPr lang="es-MX" sz="1600"/>
              <a:t>(Bus)</a:t>
            </a:r>
            <a:endParaRPr lang="es-ES" sz="1600"/>
          </a:p>
        </p:txBody>
      </p:sp>
      <p:sp>
        <p:nvSpPr>
          <p:cNvPr id="16397" name="Line 13"/>
          <p:cNvSpPr>
            <a:spLocks noChangeShapeType="1"/>
          </p:cNvSpPr>
          <p:nvPr/>
        </p:nvSpPr>
        <p:spPr bwMode="auto">
          <a:xfrm flipV="1">
            <a:off x="1066800" y="1389063"/>
            <a:ext cx="4343400" cy="1447800"/>
          </a:xfrm>
          <a:prstGeom prst="line">
            <a:avLst/>
          </a:prstGeom>
          <a:noFill/>
          <a:ln w="9525">
            <a:solidFill>
              <a:schemeClr val="tx1"/>
            </a:solidFill>
            <a:round/>
            <a:headEnd/>
            <a:tailEnd/>
          </a:ln>
        </p:spPr>
        <p:txBody>
          <a:bodyPr wrap="none" lIns="90000" tIns="46800" rIns="90000" bIns="46800" anchor="ctr"/>
          <a:lstStyle/>
          <a:p>
            <a:endParaRPr lang="es-ES"/>
          </a:p>
        </p:txBody>
      </p:sp>
      <p:sp>
        <p:nvSpPr>
          <p:cNvPr id="16398" name="Line 14"/>
          <p:cNvSpPr>
            <a:spLocks noChangeShapeType="1"/>
          </p:cNvSpPr>
          <p:nvPr/>
        </p:nvSpPr>
        <p:spPr bwMode="auto">
          <a:xfrm>
            <a:off x="1042988" y="4048125"/>
            <a:ext cx="4214812" cy="1608138"/>
          </a:xfrm>
          <a:prstGeom prst="line">
            <a:avLst/>
          </a:prstGeom>
          <a:noFill/>
          <a:ln w="9525">
            <a:solidFill>
              <a:schemeClr val="tx1"/>
            </a:solidFill>
            <a:round/>
            <a:headEnd/>
            <a:tailEnd/>
          </a:ln>
        </p:spPr>
        <p:txBody>
          <a:bodyPr wrap="none" lIns="90000" tIns="46800" rIns="90000" bIns="46800" anchor="ctr"/>
          <a:lstStyle/>
          <a:p>
            <a:endParaRPr lang="es-ES"/>
          </a:p>
        </p:txBody>
      </p:sp>
      <p:sp>
        <p:nvSpPr>
          <p:cNvPr id="16399" name="Text Box 15"/>
          <p:cNvSpPr txBox="1">
            <a:spLocks noChangeArrowheads="1"/>
          </p:cNvSpPr>
          <p:nvPr/>
        </p:nvSpPr>
        <p:spPr bwMode="auto">
          <a:xfrm>
            <a:off x="539750" y="1455738"/>
            <a:ext cx="1117600" cy="336550"/>
          </a:xfrm>
          <a:prstGeom prst="rect">
            <a:avLst/>
          </a:prstGeom>
          <a:noFill/>
          <a:ln w="9525">
            <a:noFill/>
            <a:miter lim="800000"/>
            <a:headEnd/>
            <a:tailEnd/>
          </a:ln>
        </p:spPr>
        <p:txBody>
          <a:bodyPr wrap="none" lIns="90000" tIns="46800" rIns="90000" bIns="46800">
            <a:spAutoFit/>
          </a:bodyPr>
          <a:lstStyle/>
          <a:p>
            <a:pPr eaLnBrk="0" hangingPunct="0"/>
            <a:r>
              <a:rPr lang="es-ES" sz="1600"/>
              <a:t>periféricos</a:t>
            </a:r>
          </a:p>
        </p:txBody>
      </p:sp>
      <p:sp>
        <p:nvSpPr>
          <p:cNvPr id="16400" name="Text Box 16"/>
          <p:cNvSpPr txBox="1">
            <a:spLocks noChangeArrowheads="1"/>
          </p:cNvSpPr>
          <p:nvPr/>
        </p:nvSpPr>
        <p:spPr bwMode="auto">
          <a:xfrm>
            <a:off x="395288" y="4913313"/>
            <a:ext cx="1420812" cy="581025"/>
          </a:xfrm>
          <a:prstGeom prst="rect">
            <a:avLst/>
          </a:prstGeom>
          <a:noFill/>
          <a:ln w="9525">
            <a:noFill/>
            <a:miter lim="800000"/>
            <a:headEnd/>
            <a:tailEnd/>
          </a:ln>
        </p:spPr>
        <p:txBody>
          <a:bodyPr wrap="none" lIns="90000" tIns="46800" rIns="90000" bIns="46800">
            <a:spAutoFit/>
          </a:bodyPr>
          <a:lstStyle/>
          <a:p>
            <a:pPr algn="ctr" eaLnBrk="0" hangingPunct="0"/>
            <a:r>
              <a:rPr lang="es-ES" sz="1600"/>
              <a:t>Líneas de</a:t>
            </a:r>
          </a:p>
          <a:p>
            <a:pPr algn="ctr" eaLnBrk="0" hangingPunct="0"/>
            <a:r>
              <a:rPr lang="es-ES" sz="1600"/>
              <a:t>comunicación</a:t>
            </a:r>
          </a:p>
        </p:txBody>
      </p:sp>
      <p:sp>
        <p:nvSpPr>
          <p:cNvPr id="16401" name="Text Box 17"/>
          <p:cNvSpPr txBox="1">
            <a:spLocks noChangeArrowheads="1"/>
          </p:cNvSpPr>
          <p:nvPr/>
        </p:nvSpPr>
        <p:spPr bwMode="auto">
          <a:xfrm>
            <a:off x="4779963" y="2103438"/>
            <a:ext cx="1117600" cy="1069975"/>
          </a:xfrm>
          <a:prstGeom prst="rect">
            <a:avLst/>
          </a:prstGeom>
          <a:noFill/>
          <a:ln w="9525">
            <a:noFill/>
            <a:miter lim="800000"/>
            <a:headEnd/>
            <a:tailEnd/>
          </a:ln>
        </p:spPr>
        <p:txBody>
          <a:bodyPr wrap="none" lIns="90000" tIns="46800" rIns="90000" bIns="46800">
            <a:spAutoFit/>
          </a:bodyPr>
          <a:lstStyle/>
          <a:p>
            <a:pPr algn="ctr" eaLnBrk="0" hangingPunct="0"/>
            <a:r>
              <a:rPr lang="es-ES" sz="1600"/>
              <a:t>Unidad</a:t>
            </a:r>
          </a:p>
          <a:p>
            <a:pPr algn="ctr" eaLnBrk="0" hangingPunct="0"/>
            <a:r>
              <a:rPr lang="es-ES" sz="1600"/>
              <a:t>Central de</a:t>
            </a:r>
          </a:p>
          <a:p>
            <a:pPr algn="ctr" eaLnBrk="0" hangingPunct="0"/>
            <a:r>
              <a:rPr lang="es-ES" sz="1600"/>
              <a:t>Proceso</a:t>
            </a:r>
          </a:p>
          <a:p>
            <a:pPr algn="ctr" eaLnBrk="0" hangingPunct="0"/>
            <a:r>
              <a:rPr lang="es-ES_tradnl" sz="1600"/>
              <a:t>(CPU)</a:t>
            </a:r>
            <a:endParaRPr lang="es-ES" sz="1600"/>
          </a:p>
        </p:txBody>
      </p:sp>
      <p:sp>
        <p:nvSpPr>
          <p:cNvPr id="16402" name="Line 18"/>
          <p:cNvSpPr>
            <a:spLocks noChangeShapeType="1"/>
          </p:cNvSpPr>
          <p:nvPr/>
        </p:nvSpPr>
        <p:spPr bwMode="auto">
          <a:xfrm>
            <a:off x="1116013" y="1887538"/>
            <a:ext cx="0" cy="914400"/>
          </a:xfrm>
          <a:prstGeom prst="line">
            <a:avLst/>
          </a:prstGeom>
          <a:noFill/>
          <a:ln w="9525">
            <a:solidFill>
              <a:schemeClr val="tx1"/>
            </a:solidFill>
            <a:round/>
            <a:headEnd type="triangle" w="med" len="med"/>
            <a:tailEnd type="triangle" w="med" len="med"/>
          </a:ln>
        </p:spPr>
        <p:txBody>
          <a:bodyPr wrap="none" lIns="90000" tIns="46800" rIns="90000" bIns="46800" anchor="ctr"/>
          <a:lstStyle/>
          <a:p>
            <a:endParaRPr lang="es-ES"/>
          </a:p>
        </p:txBody>
      </p:sp>
      <p:sp>
        <p:nvSpPr>
          <p:cNvPr id="16403" name="Line 19"/>
          <p:cNvSpPr>
            <a:spLocks noChangeShapeType="1"/>
          </p:cNvSpPr>
          <p:nvPr/>
        </p:nvSpPr>
        <p:spPr bwMode="auto">
          <a:xfrm>
            <a:off x="1116013" y="4048125"/>
            <a:ext cx="0" cy="792163"/>
          </a:xfrm>
          <a:prstGeom prst="line">
            <a:avLst/>
          </a:prstGeom>
          <a:noFill/>
          <a:ln w="9525">
            <a:solidFill>
              <a:schemeClr val="tx1"/>
            </a:solidFill>
            <a:round/>
            <a:headEnd type="triangle" w="med" len="med"/>
            <a:tailEnd type="triangle" w="med" len="med"/>
          </a:ln>
        </p:spPr>
        <p:txBody>
          <a:bodyPr wrap="none" lIns="90000" tIns="46800" rIns="90000" bIns="46800" anchor="ctr"/>
          <a:lstStyle/>
          <a:p>
            <a:endParaRPr lang="es-ES"/>
          </a:p>
        </p:txBody>
      </p:sp>
      <p:sp>
        <p:nvSpPr>
          <p:cNvPr id="16404" name="Text Box 20"/>
          <p:cNvSpPr txBox="1">
            <a:spLocks noChangeArrowheads="1"/>
          </p:cNvSpPr>
          <p:nvPr/>
        </p:nvSpPr>
        <p:spPr bwMode="auto">
          <a:xfrm>
            <a:off x="5410200" y="1438275"/>
            <a:ext cx="1692275" cy="396875"/>
          </a:xfrm>
          <a:prstGeom prst="rect">
            <a:avLst/>
          </a:prstGeom>
          <a:noFill/>
          <a:ln w="9525">
            <a:noFill/>
            <a:miter lim="800000"/>
            <a:headEnd/>
            <a:tailEnd/>
          </a:ln>
        </p:spPr>
        <p:txBody>
          <a:bodyPr wrap="none" lIns="90000" tIns="46800" rIns="90000" bIns="46800" anchor="ctr">
            <a:spAutoFit/>
          </a:bodyPr>
          <a:lstStyle/>
          <a:p>
            <a:pPr algn="ctr" eaLnBrk="0" hangingPunct="0"/>
            <a:r>
              <a:rPr lang="es-ES" sz="2000" b="1"/>
              <a:t>Computador</a:t>
            </a:r>
          </a:p>
        </p:txBody>
      </p:sp>
      <p:sp>
        <p:nvSpPr>
          <p:cNvPr id="220181" name="Rectangle 21"/>
          <p:cNvSpPr>
            <a:spLocks noGrp="1" noChangeArrowheads="1"/>
          </p:cNvSpPr>
          <p:nvPr>
            <p:ph type="title"/>
          </p:nvPr>
        </p:nvSpPr>
        <p:spPr>
          <a:xfrm>
            <a:off x="179388" y="115888"/>
            <a:ext cx="8785225" cy="936625"/>
          </a:xfrm>
        </p:spPr>
        <p:txBody>
          <a:bodyPr/>
          <a:lstStyle/>
          <a:p>
            <a:pPr eaLnBrk="1" hangingPunct="1">
              <a:defRPr/>
            </a:pPr>
            <a:r>
              <a:rPr lang="en-GB" smtClean="0"/>
              <a:t>Estructura (computadora)</a:t>
            </a:r>
            <a:endParaRPr lang="es-A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0" y="1038225"/>
            <a:ext cx="9144000" cy="5486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7411" name="Oval 6"/>
          <p:cNvSpPr>
            <a:spLocks noChangeArrowheads="1"/>
          </p:cNvSpPr>
          <p:nvPr/>
        </p:nvSpPr>
        <p:spPr bwMode="auto">
          <a:xfrm>
            <a:off x="238125" y="2151063"/>
            <a:ext cx="1981200" cy="2057400"/>
          </a:xfrm>
          <a:prstGeom prst="ellipse">
            <a:avLst/>
          </a:prstGeom>
          <a:solidFill>
            <a:srgbClr val="FF9900"/>
          </a:solidFill>
          <a:ln w="9525">
            <a:solidFill>
              <a:schemeClr val="tx1"/>
            </a:solidFill>
            <a:round/>
            <a:headEnd/>
            <a:tailEnd/>
          </a:ln>
        </p:spPr>
        <p:txBody>
          <a:bodyPr wrap="none" lIns="90000" tIns="46800" rIns="90000" bIns="46800" anchor="ctr"/>
          <a:lstStyle/>
          <a:p>
            <a:endParaRPr lang="es-ES"/>
          </a:p>
        </p:txBody>
      </p:sp>
      <p:sp>
        <p:nvSpPr>
          <p:cNvPr id="17412" name="Oval 7"/>
          <p:cNvSpPr>
            <a:spLocks noChangeArrowheads="1"/>
          </p:cNvSpPr>
          <p:nvPr/>
        </p:nvSpPr>
        <p:spPr bwMode="auto">
          <a:xfrm>
            <a:off x="771525" y="2760663"/>
            <a:ext cx="685800" cy="762000"/>
          </a:xfrm>
          <a:prstGeom prst="ellipse">
            <a:avLst/>
          </a:prstGeom>
          <a:solidFill>
            <a:srgbClr val="FFCCCC"/>
          </a:solidFill>
          <a:ln w="9525">
            <a:solidFill>
              <a:schemeClr val="tx1"/>
            </a:solidFill>
            <a:round/>
            <a:headEnd/>
            <a:tailEnd/>
          </a:ln>
        </p:spPr>
        <p:txBody>
          <a:bodyPr wrap="none" lIns="90000" tIns="46800" rIns="90000" bIns="46800" anchor="ctr"/>
          <a:lstStyle/>
          <a:p>
            <a:endParaRPr lang="es-ES"/>
          </a:p>
        </p:txBody>
      </p:sp>
      <p:sp>
        <p:nvSpPr>
          <p:cNvPr id="17413" name="Oval 8"/>
          <p:cNvSpPr>
            <a:spLocks noChangeArrowheads="1"/>
          </p:cNvSpPr>
          <p:nvPr/>
        </p:nvSpPr>
        <p:spPr bwMode="auto">
          <a:xfrm>
            <a:off x="4048125" y="1236663"/>
            <a:ext cx="4724400" cy="4648200"/>
          </a:xfrm>
          <a:prstGeom prst="ellipse">
            <a:avLst/>
          </a:prstGeom>
          <a:solidFill>
            <a:srgbClr val="66FF33"/>
          </a:solidFill>
          <a:ln w="9525">
            <a:solidFill>
              <a:schemeClr val="tx1"/>
            </a:solidFill>
            <a:round/>
            <a:headEnd/>
            <a:tailEnd/>
          </a:ln>
        </p:spPr>
        <p:txBody>
          <a:bodyPr wrap="none" lIns="90000" tIns="46800" rIns="90000" bIns="46800" anchor="ctr"/>
          <a:lstStyle/>
          <a:p>
            <a:pPr algn="ctr" eaLnBrk="0" hangingPunct="0"/>
            <a:endParaRPr lang="es-ES_tradnl" sz="1600"/>
          </a:p>
        </p:txBody>
      </p:sp>
      <p:sp>
        <p:nvSpPr>
          <p:cNvPr id="17414" name="Oval 9"/>
          <p:cNvSpPr>
            <a:spLocks noChangeArrowheads="1"/>
          </p:cNvSpPr>
          <p:nvPr/>
        </p:nvSpPr>
        <p:spPr bwMode="auto">
          <a:xfrm>
            <a:off x="5438775" y="2778125"/>
            <a:ext cx="1655763" cy="1584325"/>
          </a:xfrm>
          <a:prstGeom prst="ellipse">
            <a:avLst/>
          </a:prstGeom>
          <a:solidFill>
            <a:schemeClr val="bg1"/>
          </a:solidFill>
          <a:ln w="9525">
            <a:solidFill>
              <a:schemeClr val="tx1"/>
            </a:solidFill>
            <a:round/>
            <a:headEnd/>
            <a:tailEnd/>
          </a:ln>
        </p:spPr>
        <p:txBody>
          <a:bodyPr wrap="none" lIns="90000" tIns="46800" rIns="90000" bIns="46800" anchor="ctr"/>
          <a:lstStyle/>
          <a:p>
            <a:endParaRPr lang="es-ES"/>
          </a:p>
        </p:txBody>
      </p:sp>
      <p:sp>
        <p:nvSpPr>
          <p:cNvPr id="17415" name="Oval 10"/>
          <p:cNvSpPr>
            <a:spLocks noChangeArrowheads="1"/>
          </p:cNvSpPr>
          <p:nvPr/>
        </p:nvSpPr>
        <p:spPr bwMode="auto">
          <a:xfrm>
            <a:off x="4810125" y="1922463"/>
            <a:ext cx="1371600" cy="1371600"/>
          </a:xfrm>
          <a:prstGeom prst="ellipse">
            <a:avLst/>
          </a:prstGeom>
          <a:solidFill>
            <a:schemeClr val="bg1"/>
          </a:solidFill>
          <a:ln w="9525">
            <a:solidFill>
              <a:schemeClr val="tx1"/>
            </a:solidFill>
            <a:round/>
            <a:headEnd/>
            <a:tailEnd/>
          </a:ln>
        </p:spPr>
        <p:txBody>
          <a:bodyPr wrap="none" lIns="90000" tIns="46800" rIns="90000" bIns="46800" anchor="ctr"/>
          <a:lstStyle/>
          <a:p>
            <a:endParaRPr lang="es-ES"/>
          </a:p>
        </p:txBody>
      </p:sp>
      <p:sp>
        <p:nvSpPr>
          <p:cNvPr id="17416" name="Oval 11"/>
          <p:cNvSpPr>
            <a:spLocks noChangeArrowheads="1"/>
          </p:cNvSpPr>
          <p:nvPr/>
        </p:nvSpPr>
        <p:spPr bwMode="auto">
          <a:xfrm>
            <a:off x="6562725" y="1922463"/>
            <a:ext cx="1371600" cy="1371600"/>
          </a:xfrm>
          <a:prstGeom prst="ellipse">
            <a:avLst/>
          </a:prstGeom>
          <a:solidFill>
            <a:schemeClr val="bg1"/>
          </a:solidFill>
          <a:ln w="9525">
            <a:solidFill>
              <a:schemeClr val="tx1"/>
            </a:solidFill>
            <a:round/>
            <a:headEnd/>
            <a:tailEnd/>
          </a:ln>
        </p:spPr>
        <p:txBody>
          <a:bodyPr wrap="none" lIns="90000" tIns="46800" rIns="90000" bIns="46800" anchor="ctr"/>
          <a:lstStyle/>
          <a:p>
            <a:endParaRPr lang="es-ES"/>
          </a:p>
        </p:txBody>
      </p:sp>
      <p:sp>
        <p:nvSpPr>
          <p:cNvPr id="17417" name="Oval 12"/>
          <p:cNvSpPr>
            <a:spLocks noChangeArrowheads="1"/>
          </p:cNvSpPr>
          <p:nvPr/>
        </p:nvSpPr>
        <p:spPr bwMode="auto">
          <a:xfrm>
            <a:off x="5648325" y="3979863"/>
            <a:ext cx="1371600" cy="1371600"/>
          </a:xfrm>
          <a:prstGeom prst="ellipse">
            <a:avLst/>
          </a:prstGeom>
          <a:solidFill>
            <a:schemeClr val="bg1"/>
          </a:solidFill>
          <a:ln w="9525">
            <a:solidFill>
              <a:schemeClr val="tx1"/>
            </a:solidFill>
            <a:round/>
            <a:headEnd/>
            <a:tailEnd/>
          </a:ln>
        </p:spPr>
        <p:txBody>
          <a:bodyPr wrap="none" lIns="90000" tIns="46800" rIns="90000" bIns="46800" anchor="ctr"/>
          <a:lstStyle/>
          <a:p>
            <a:endParaRPr lang="es-ES"/>
          </a:p>
        </p:txBody>
      </p:sp>
      <p:sp>
        <p:nvSpPr>
          <p:cNvPr id="17418" name="Text Box 13"/>
          <p:cNvSpPr txBox="1">
            <a:spLocks noChangeArrowheads="1"/>
          </p:cNvSpPr>
          <p:nvPr/>
        </p:nvSpPr>
        <p:spPr bwMode="auto">
          <a:xfrm>
            <a:off x="765175" y="2195513"/>
            <a:ext cx="1073150" cy="336550"/>
          </a:xfrm>
          <a:prstGeom prst="rect">
            <a:avLst/>
          </a:prstGeom>
          <a:noFill/>
          <a:ln w="9525">
            <a:noFill/>
            <a:miter lim="800000"/>
            <a:headEnd/>
            <a:tailEnd/>
          </a:ln>
        </p:spPr>
        <p:txBody>
          <a:bodyPr wrap="none" lIns="90000" tIns="46800" rIns="90000" bIns="46800">
            <a:spAutoFit/>
          </a:bodyPr>
          <a:lstStyle/>
          <a:p>
            <a:pPr eaLnBrk="0" hangingPunct="0"/>
            <a:r>
              <a:rPr lang="en-US" sz="1600"/>
              <a:t>Computer</a:t>
            </a:r>
            <a:endParaRPr lang="en-US" sz="2400">
              <a:latin typeface="Times New Roman" pitchFamily="-107" charset="0"/>
            </a:endParaRPr>
          </a:p>
        </p:txBody>
      </p:sp>
      <p:sp>
        <p:nvSpPr>
          <p:cNvPr id="17419" name="Text Box 14"/>
          <p:cNvSpPr txBox="1">
            <a:spLocks noChangeArrowheads="1"/>
          </p:cNvSpPr>
          <p:nvPr/>
        </p:nvSpPr>
        <p:spPr bwMode="auto">
          <a:xfrm>
            <a:off x="6605588" y="2214563"/>
            <a:ext cx="1296987" cy="825500"/>
          </a:xfrm>
          <a:prstGeom prst="rect">
            <a:avLst/>
          </a:prstGeom>
          <a:noFill/>
          <a:ln w="9525">
            <a:noFill/>
            <a:miter lim="800000"/>
            <a:headEnd/>
            <a:tailEnd/>
          </a:ln>
        </p:spPr>
        <p:txBody>
          <a:bodyPr lIns="90000" tIns="46800" rIns="90000" bIns="46800">
            <a:spAutoFit/>
          </a:bodyPr>
          <a:lstStyle/>
          <a:p>
            <a:pPr algn="ctr" eaLnBrk="0" hangingPunct="0"/>
            <a:r>
              <a:rPr lang="es-ES" sz="1600"/>
              <a:t>Unidad</a:t>
            </a:r>
          </a:p>
          <a:p>
            <a:pPr algn="ctr" eaLnBrk="0" hangingPunct="0"/>
            <a:r>
              <a:rPr lang="es-ES" sz="1600"/>
              <a:t>Aritmética y </a:t>
            </a:r>
          </a:p>
          <a:p>
            <a:pPr algn="ctr" eaLnBrk="0" hangingPunct="0"/>
            <a:r>
              <a:rPr lang="es-ES" sz="1600"/>
              <a:t>Lógica</a:t>
            </a:r>
          </a:p>
        </p:txBody>
      </p:sp>
      <p:sp>
        <p:nvSpPr>
          <p:cNvPr id="17420" name="Text Box 15"/>
          <p:cNvSpPr txBox="1">
            <a:spLocks noChangeArrowheads="1"/>
          </p:cNvSpPr>
          <p:nvPr/>
        </p:nvSpPr>
        <p:spPr bwMode="auto">
          <a:xfrm>
            <a:off x="5670550" y="4230688"/>
            <a:ext cx="1295400" cy="825500"/>
          </a:xfrm>
          <a:prstGeom prst="rect">
            <a:avLst/>
          </a:prstGeom>
          <a:noFill/>
          <a:ln w="9525">
            <a:noFill/>
            <a:miter lim="800000"/>
            <a:headEnd/>
            <a:tailEnd/>
          </a:ln>
        </p:spPr>
        <p:txBody>
          <a:bodyPr lIns="90000" tIns="46800" rIns="90000" bIns="46800">
            <a:spAutoFit/>
          </a:bodyPr>
          <a:lstStyle/>
          <a:p>
            <a:pPr algn="ctr" eaLnBrk="0" hangingPunct="0"/>
            <a:r>
              <a:rPr lang="es-ES" sz="1600"/>
              <a:t>Unidad</a:t>
            </a:r>
          </a:p>
          <a:p>
            <a:pPr algn="ctr" eaLnBrk="0" hangingPunct="0"/>
            <a:r>
              <a:rPr lang="es-ES" sz="1600"/>
              <a:t>de</a:t>
            </a:r>
          </a:p>
          <a:p>
            <a:pPr algn="ctr" eaLnBrk="0" hangingPunct="0"/>
            <a:r>
              <a:rPr lang="es-ES" sz="1600"/>
              <a:t>Control</a:t>
            </a:r>
          </a:p>
        </p:txBody>
      </p:sp>
      <p:sp>
        <p:nvSpPr>
          <p:cNvPr id="17421" name="Text Box 16"/>
          <p:cNvSpPr txBox="1">
            <a:spLocks noChangeArrowheads="1"/>
          </p:cNvSpPr>
          <p:nvPr/>
        </p:nvSpPr>
        <p:spPr bwMode="auto">
          <a:xfrm>
            <a:off x="5381625" y="3179763"/>
            <a:ext cx="1795463" cy="581025"/>
          </a:xfrm>
          <a:prstGeom prst="rect">
            <a:avLst/>
          </a:prstGeom>
          <a:noFill/>
          <a:ln w="9525">
            <a:noFill/>
            <a:miter lim="800000"/>
            <a:headEnd/>
            <a:tailEnd/>
          </a:ln>
        </p:spPr>
        <p:txBody>
          <a:bodyPr wrap="none" lIns="90000" tIns="46800" rIns="90000" bIns="46800">
            <a:spAutoFit/>
          </a:bodyPr>
          <a:lstStyle/>
          <a:p>
            <a:pPr algn="ctr" eaLnBrk="0" hangingPunct="0"/>
            <a:r>
              <a:rPr lang="es-ES" sz="1600"/>
              <a:t>Interconexión</a:t>
            </a:r>
          </a:p>
          <a:p>
            <a:pPr algn="ctr" eaLnBrk="0" hangingPunct="0"/>
            <a:r>
              <a:rPr lang="es-ES" sz="1600"/>
              <a:t>Interna de la CPU</a:t>
            </a:r>
          </a:p>
        </p:txBody>
      </p:sp>
      <p:sp>
        <p:nvSpPr>
          <p:cNvPr id="17422" name="Line 17"/>
          <p:cNvSpPr>
            <a:spLocks noChangeShapeType="1"/>
          </p:cNvSpPr>
          <p:nvPr/>
        </p:nvSpPr>
        <p:spPr bwMode="auto">
          <a:xfrm flipV="1">
            <a:off x="1685925" y="1389063"/>
            <a:ext cx="3886200" cy="1371600"/>
          </a:xfrm>
          <a:prstGeom prst="line">
            <a:avLst/>
          </a:prstGeom>
          <a:noFill/>
          <a:ln w="9525">
            <a:solidFill>
              <a:schemeClr val="tx1"/>
            </a:solidFill>
            <a:round/>
            <a:headEnd/>
            <a:tailEnd/>
          </a:ln>
        </p:spPr>
        <p:txBody>
          <a:bodyPr wrap="none" lIns="90000" tIns="46800" rIns="90000" bIns="46800" anchor="ctr"/>
          <a:lstStyle/>
          <a:p>
            <a:endParaRPr lang="es-ES"/>
          </a:p>
        </p:txBody>
      </p:sp>
      <p:sp>
        <p:nvSpPr>
          <p:cNvPr id="17423" name="Line 18"/>
          <p:cNvSpPr>
            <a:spLocks noChangeShapeType="1"/>
          </p:cNvSpPr>
          <p:nvPr/>
        </p:nvSpPr>
        <p:spPr bwMode="auto">
          <a:xfrm>
            <a:off x="1685925" y="3522663"/>
            <a:ext cx="3733800" cy="2133600"/>
          </a:xfrm>
          <a:prstGeom prst="line">
            <a:avLst/>
          </a:prstGeom>
          <a:noFill/>
          <a:ln w="9525">
            <a:solidFill>
              <a:schemeClr val="tx1"/>
            </a:solidFill>
            <a:round/>
            <a:headEnd/>
            <a:tailEnd/>
          </a:ln>
        </p:spPr>
        <p:txBody>
          <a:bodyPr wrap="none" lIns="90000" tIns="46800" rIns="90000" bIns="46800" anchor="ctr"/>
          <a:lstStyle/>
          <a:p>
            <a:endParaRPr lang="es-ES"/>
          </a:p>
        </p:txBody>
      </p:sp>
      <p:sp>
        <p:nvSpPr>
          <p:cNvPr id="17424" name="Text Box 19"/>
          <p:cNvSpPr txBox="1">
            <a:spLocks noChangeArrowheads="1"/>
          </p:cNvSpPr>
          <p:nvPr/>
        </p:nvSpPr>
        <p:spPr bwMode="auto">
          <a:xfrm>
            <a:off x="4964113" y="2463800"/>
            <a:ext cx="1038225" cy="336550"/>
          </a:xfrm>
          <a:prstGeom prst="rect">
            <a:avLst/>
          </a:prstGeom>
          <a:noFill/>
          <a:ln w="9525">
            <a:noFill/>
            <a:miter lim="800000"/>
            <a:headEnd/>
            <a:tailEnd/>
          </a:ln>
        </p:spPr>
        <p:txBody>
          <a:bodyPr wrap="none" lIns="90000" tIns="46800" rIns="90000" bIns="46800">
            <a:spAutoFit/>
          </a:bodyPr>
          <a:lstStyle/>
          <a:p>
            <a:pPr eaLnBrk="0" hangingPunct="0"/>
            <a:r>
              <a:rPr lang="es-ES" sz="1600"/>
              <a:t>Registros</a:t>
            </a:r>
          </a:p>
        </p:txBody>
      </p:sp>
      <p:sp>
        <p:nvSpPr>
          <p:cNvPr id="17425" name="Oval 20"/>
          <p:cNvSpPr>
            <a:spLocks noChangeArrowheads="1"/>
          </p:cNvSpPr>
          <p:nvPr/>
        </p:nvSpPr>
        <p:spPr bwMode="auto">
          <a:xfrm>
            <a:off x="1381125" y="2760663"/>
            <a:ext cx="685800" cy="762000"/>
          </a:xfrm>
          <a:prstGeom prst="ellipse">
            <a:avLst/>
          </a:prstGeom>
          <a:solidFill>
            <a:srgbClr val="66FF33"/>
          </a:solidFill>
          <a:ln w="9525">
            <a:solidFill>
              <a:schemeClr val="tx1"/>
            </a:solidFill>
            <a:round/>
            <a:headEnd/>
            <a:tailEnd/>
          </a:ln>
        </p:spPr>
        <p:txBody>
          <a:bodyPr wrap="none" lIns="90000" tIns="46800" rIns="90000" bIns="46800" anchor="ctr"/>
          <a:lstStyle/>
          <a:p>
            <a:endParaRPr lang="es-ES"/>
          </a:p>
        </p:txBody>
      </p:sp>
      <p:sp>
        <p:nvSpPr>
          <p:cNvPr id="17426" name="Text Box 21"/>
          <p:cNvSpPr txBox="1">
            <a:spLocks noChangeArrowheads="1"/>
          </p:cNvSpPr>
          <p:nvPr/>
        </p:nvSpPr>
        <p:spPr bwMode="auto">
          <a:xfrm>
            <a:off x="1489075" y="2989263"/>
            <a:ext cx="501650" cy="274637"/>
          </a:xfrm>
          <a:prstGeom prst="rect">
            <a:avLst/>
          </a:prstGeom>
          <a:noFill/>
          <a:ln w="9525">
            <a:noFill/>
            <a:miter lim="800000"/>
            <a:headEnd/>
            <a:tailEnd/>
          </a:ln>
        </p:spPr>
        <p:txBody>
          <a:bodyPr wrap="none" lIns="90000" tIns="46800" rIns="90000" bIns="46800" anchor="ctr">
            <a:spAutoFit/>
          </a:bodyPr>
          <a:lstStyle/>
          <a:p>
            <a:pPr algn="ctr" eaLnBrk="0" hangingPunct="0"/>
            <a:r>
              <a:rPr lang="en-US" sz="1200"/>
              <a:t>CPU</a:t>
            </a:r>
            <a:endParaRPr lang="en-US" sz="1600"/>
          </a:p>
        </p:txBody>
      </p:sp>
      <p:sp>
        <p:nvSpPr>
          <p:cNvPr id="17427" name="Oval 22"/>
          <p:cNvSpPr>
            <a:spLocks noChangeArrowheads="1"/>
          </p:cNvSpPr>
          <p:nvPr/>
        </p:nvSpPr>
        <p:spPr bwMode="auto">
          <a:xfrm>
            <a:off x="466725" y="2455863"/>
            <a:ext cx="609600" cy="609600"/>
          </a:xfrm>
          <a:prstGeom prst="ellipse">
            <a:avLst/>
          </a:prstGeom>
          <a:solidFill>
            <a:schemeClr val="accent1"/>
          </a:solidFill>
          <a:ln w="9525">
            <a:solidFill>
              <a:schemeClr val="tx1"/>
            </a:solidFill>
            <a:round/>
            <a:headEnd/>
            <a:tailEnd/>
          </a:ln>
        </p:spPr>
        <p:txBody>
          <a:bodyPr wrap="none" lIns="90000" tIns="46800" rIns="90000" bIns="46800" anchor="ctr"/>
          <a:lstStyle/>
          <a:p>
            <a:pPr algn="ctr" eaLnBrk="0" hangingPunct="0"/>
            <a:r>
              <a:rPr lang="en-US" sz="1200"/>
              <a:t>I/O</a:t>
            </a:r>
            <a:endParaRPr lang="en-US" sz="1600"/>
          </a:p>
        </p:txBody>
      </p:sp>
      <p:sp>
        <p:nvSpPr>
          <p:cNvPr id="17428" name="Oval 23"/>
          <p:cNvSpPr>
            <a:spLocks noChangeArrowheads="1"/>
          </p:cNvSpPr>
          <p:nvPr/>
        </p:nvSpPr>
        <p:spPr bwMode="auto">
          <a:xfrm>
            <a:off x="542925" y="3370263"/>
            <a:ext cx="685800" cy="685800"/>
          </a:xfrm>
          <a:prstGeom prst="ellipse">
            <a:avLst/>
          </a:prstGeom>
          <a:solidFill>
            <a:schemeClr val="hlink"/>
          </a:solidFill>
          <a:ln w="9525">
            <a:solidFill>
              <a:schemeClr val="tx1"/>
            </a:solidFill>
            <a:round/>
            <a:headEnd/>
            <a:tailEnd/>
          </a:ln>
        </p:spPr>
        <p:txBody>
          <a:bodyPr wrap="none" lIns="90000" tIns="46800" rIns="90000" bIns="46800" anchor="ctr"/>
          <a:lstStyle/>
          <a:p>
            <a:endParaRPr lang="es-ES"/>
          </a:p>
        </p:txBody>
      </p:sp>
      <p:sp>
        <p:nvSpPr>
          <p:cNvPr id="17429" name="Text Box 24"/>
          <p:cNvSpPr txBox="1">
            <a:spLocks noChangeArrowheads="1"/>
          </p:cNvSpPr>
          <p:nvPr/>
        </p:nvSpPr>
        <p:spPr bwMode="auto">
          <a:xfrm>
            <a:off x="542925" y="3552825"/>
            <a:ext cx="730250" cy="274638"/>
          </a:xfrm>
          <a:prstGeom prst="rect">
            <a:avLst/>
          </a:prstGeom>
          <a:noFill/>
          <a:ln w="9525">
            <a:noFill/>
            <a:miter lim="800000"/>
            <a:headEnd/>
            <a:tailEnd/>
          </a:ln>
        </p:spPr>
        <p:txBody>
          <a:bodyPr wrap="none" lIns="90000" tIns="46800" rIns="90000" bIns="46800" anchor="ctr">
            <a:spAutoFit/>
          </a:bodyPr>
          <a:lstStyle/>
          <a:p>
            <a:pPr algn="ctr" eaLnBrk="0" hangingPunct="0"/>
            <a:r>
              <a:rPr lang="en-US" sz="1200"/>
              <a:t>Memory</a:t>
            </a:r>
            <a:endParaRPr lang="en-US" sz="1600"/>
          </a:p>
        </p:txBody>
      </p:sp>
      <p:sp>
        <p:nvSpPr>
          <p:cNvPr id="17430" name="Text Box 25"/>
          <p:cNvSpPr txBox="1">
            <a:spLocks noChangeArrowheads="1"/>
          </p:cNvSpPr>
          <p:nvPr/>
        </p:nvSpPr>
        <p:spPr bwMode="auto">
          <a:xfrm>
            <a:off x="768350" y="2989263"/>
            <a:ext cx="688975" cy="457200"/>
          </a:xfrm>
          <a:prstGeom prst="rect">
            <a:avLst/>
          </a:prstGeom>
          <a:noFill/>
          <a:ln w="9525">
            <a:noFill/>
            <a:miter lim="800000"/>
            <a:headEnd/>
            <a:tailEnd/>
          </a:ln>
        </p:spPr>
        <p:txBody>
          <a:bodyPr wrap="none" lIns="90000" tIns="46800" rIns="90000" bIns="46800" anchor="ctr">
            <a:spAutoFit/>
          </a:bodyPr>
          <a:lstStyle/>
          <a:p>
            <a:pPr algn="ctr" eaLnBrk="0" hangingPunct="0"/>
            <a:r>
              <a:rPr lang="en-US" sz="1200"/>
              <a:t>System</a:t>
            </a:r>
          </a:p>
          <a:p>
            <a:pPr algn="ctr" eaLnBrk="0" hangingPunct="0"/>
            <a:r>
              <a:rPr lang="en-US" sz="1200"/>
              <a:t>Bus</a:t>
            </a:r>
          </a:p>
        </p:txBody>
      </p:sp>
      <p:sp>
        <p:nvSpPr>
          <p:cNvPr id="17431" name="Text Box 26"/>
          <p:cNvSpPr txBox="1">
            <a:spLocks noChangeArrowheads="1"/>
          </p:cNvSpPr>
          <p:nvPr/>
        </p:nvSpPr>
        <p:spPr bwMode="auto">
          <a:xfrm>
            <a:off x="6072188" y="1497013"/>
            <a:ext cx="719137" cy="396875"/>
          </a:xfrm>
          <a:prstGeom prst="rect">
            <a:avLst/>
          </a:prstGeom>
          <a:noFill/>
          <a:ln w="9525">
            <a:noFill/>
            <a:miter lim="800000"/>
            <a:headEnd/>
            <a:tailEnd/>
          </a:ln>
        </p:spPr>
        <p:txBody>
          <a:bodyPr wrap="none" lIns="90000" tIns="46800" rIns="90000" bIns="46800" anchor="ctr">
            <a:spAutoFit/>
          </a:bodyPr>
          <a:lstStyle/>
          <a:p>
            <a:pPr algn="ctr" eaLnBrk="0" hangingPunct="0"/>
            <a:r>
              <a:rPr lang="es-ES" sz="2000" b="1"/>
              <a:t>CPU</a:t>
            </a:r>
          </a:p>
        </p:txBody>
      </p:sp>
      <p:sp>
        <p:nvSpPr>
          <p:cNvPr id="222235" name="Rectangle 27"/>
          <p:cNvSpPr>
            <a:spLocks noGrp="1" noChangeArrowheads="1"/>
          </p:cNvSpPr>
          <p:nvPr>
            <p:ph type="title"/>
          </p:nvPr>
        </p:nvSpPr>
        <p:spPr>
          <a:xfrm>
            <a:off x="179388" y="115888"/>
            <a:ext cx="8785225" cy="936625"/>
          </a:xfrm>
        </p:spPr>
        <p:txBody>
          <a:bodyPr/>
          <a:lstStyle/>
          <a:p>
            <a:pPr eaLnBrk="1" hangingPunct="1">
              <a:defRPr/>
            </a:pPr>
            <a:r>
              <a:rPr lang="en-GB" smtClean="0"/>
              <a:t>Estructura (CPU)</a:t>
            </a:r>
            <a:endParaRPr lang="es-A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ChangeArrowheads="1"/>
          </p:cNvSpPr>
          <p:nvPr/>
        </p:nvSpPr>
        <p:spPr bwMode="auto">
          <a:xfrm>
            <a:off x="0" y="1038225"/>
            <a:ext cx="9144000" cy="5486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8435" name="Oval 9"/>
          <p:cNvSpPr>
            <a:spLocks noChangeArrowheads="1"/>
          </p:cNvSpPr>
          <p:nvPr/>
        </p:nvSpPr>
        <p:spPr bwMode="auto">
          <a:xfrm>
            <a:off x="4110038" y="1381125"/>
            <a:ext cx="4724400" cy="4648200"/>
          </a:xfrm>
          <a:prstGeom prst="ellipse">
            <a:avLst/>
          </a:prstGeom>
          <a:solidFill>
            <a:srgbClr val="FE5855"/>
          </a:solidFill>
          <a:ln w="9525">
            <a:solidFill>
              <a:schemeClr val="tx1"/>
            </a:solidFill>
            <a:round/>
            <a:headEnd/>
            <a:tailEnd/>
          </a:ln>
        </p:spPr>
        <p:txBody>
          <a:bodyPr wrap="none" lIns="90000" tIns="46800" rIns="90000" bIns="46800" anchor="ctr"/>
          <a:lstStyle/>
          <a:p>
            <a:endParaRPr lang="es-ES"/>
          </a:p>
        </p:txBody>
      </p:sp>
      <p:sp>
        <p:nvSpPr>
          <p:cNvPr id="18436" name="Oval 10"/>
          <p:cNvSpPr>
            <a:spLocks noChangeArrowheads="1"/>
          </p:cNvSpPr>
          <p:nvPr/>
        </p:nvSpPr>
        <p:spPr bwMode="auto">
          <a:xfrm>
            <a:off x="5634038" y="2905125"/>
            <a:ext cx="1828800" cy="1828800"/>
          </a:xfrm>
          <a:prstGeom prst="ellipse">
            <a:avLst/>
          </a:prstGeom>
          <a:solidFill>
            <a:schemeClr val="bg1"/>
          </a:solidFill>
          <a:ln w="9525">
            <a:solidFill>
              <a:schemeClr val="tx1"/>
            </a:solidFill>
            <a:round/>
            <a:headEnd/>
            <a:tailEnd/>
          </a:ln>
        </p:spPr>
        <p:txBody>
          <a:bodyPr wrap="none" lIns="90000" tIns="46800" rIns="90000" bIns="46800" anchor="ctr"/>
          <a:lstStyle/>
          <a:p>
            <a:endParaRPr lang="es-ES"/>
          </a:p>
        </p:txBody>
      </p:sp>
      <p:sp>
        <p:nvSpPr>
          <p:cNvPr id="18437" name="Oval 11"/>
          <p:cNvSpPr>
            <a:spLocks noChangeArrowheads="1"/>
          </p:cNvSpPr>
          <p:nvPr/>
        </p:nvSpPr>
        <p:spPr bwMode="auto">
          <a:xfrm>
            <a:off x="4872038" y="2066925"/>
            <a:ext cx="1371600" cy="1371600"/>
          </a:xfrm>
          <a:prstGeom prst="ellipse">
            <a:avLst/>
          </a:prstGeom>
          <a:solidFill>
            <a:schemeClr val="bg1"/>
          </a:solidFill>
          <a:ln w="9525">
            <a:solidFill>
              <a:schemeClr val="tx1"/>
            </a:solidFill>
            <a:round/>
            <a:headEnd/>
            <a:tailEnd/>
          </a:ln>
        </p:spPr>
        <p:txBody>
          <a:bodyPr wrap="none" lIns="90000" tIns="46800" rIns="90000" bIns="46800" anchor="ctr"/>
          <a:lstStyle/>
          <a:p>
            <a:endParaRPr lang="es-ES"/>
          </a:p>
        </p:txBody>
      </p:sp>
      <p:sp>
        <p:nvSpPr>
          <p:cNvPr id="18438" name="Oval 12"/>
          <p:cNvSpPr>
            <a:spLocks noChangeArrowheads="1"/>
          </p:cNvSpPr>
          <p:nvPr/>
        </p:nvSpPr>
        <p:spPr bwMode="auto">
          <a:xfrm>
            <a:off x="300038" y="2295525"/>
            <a:ext cx="1981200" cy="2057400"/>
          </a:xfrm>
          <a:prstGeom prst="ellipse">
            <a:avLst/>
          </a:prstGeom>
          <a:solidFill>
            <a:srgbClr val="66FF33"/>
          </a:solidFill>
          <a:ln w="9525">
            <a:solidFill>
              <a:schemeClr val="tx1"/>
            </a:solidFill>
            <a:round/>
            <a:headEnd/>
            <a:tailEnd/>
          </a:ln>
        </p:spPr>
        <p:txBody>
          <a:bodyPr wrap="none" lIns="90000" tIns="46800" rIns="90000" bIns="46800" anchor="ctr"/>
          <a:lstStyle/>
          <a:p>
            <a:endParaRPr lang="es-ES"/>
          </a:p>
        </p:txBody>
      </p:sp>
      <p:sp>
        <p:nvSpPr>
          <p:cNvPr id="18439" name="Oval 13"/>
          <p:cNvSpPr>
            <a:spLocks noChangeArrowheads="1"/>
          </p:cNvSpPr>
          <p:nvPr/>
        </p:nvSpPr>
        <p:spPr bwMode="auto">
          <a:xfrm>
            <a:off x="5938838" y="4352925"/>
            <a:ext cx="1371600" cy="1371600"/>
          </a:xfrm>
          <a:prstGeom prst="ellipse">
            <a:avLst/>
          </a:prstGeom>
          <a:solidFill>
            <a:schemeClr val="bg1"/>
          </a:solidFill>
          <a:ln w="9525">
            <a:solidFill>
              <a:schemeClr val="tx1"/>
            </a:solidFill>
            <a:round/>
            <a:headEnd/>
            <a:tailEnd/>
          </a:ln>
        </p:spPr>
        <p:txBody>
          <a:bodyPr wrap="none" lIns="90000" tIns="46800" rIns="90000" bIns="46800" anchor="ctr"/>
          <a:lstStyle/>
          <a:p>
            <a:endParaRPr lang="es-ES"/>
          </a:p>
        </p:txBody>
      </p:sp>
      <p:sp>
        <p:nvSpPr>
          <p:cNvPr id="18440" name="Text Box 14"/>
          <p:cNvSpPr txBox="1">
            <a:spLocks noChangeArrowheads="1"/>
          </p:cNvSpPr>
          <p:nvPr/>
        </p:nvSpPr>
        <p:spPr bwMode="auto">
          <a:xfrm>
            <a:off x="987425" y="2339975"/>
            <a:ext cx="608013" cy="336550"/>
          </a:xfrm>
          <a:prstGeom prst="rect">
            <a:avLst/>
          </a:prstGeom>
          <a:noFill/>
          <a:ln w="9525">
            <a:noFill/>
            <a:miter lim="800000"/>
            <a:headEnd/>
            <a:tailEnd/>
          </a:ln>
        </p:spPr>
        <p:txBody>
          <a:bodyPr wrap="none" lIns="90000" tIns="46800" rIns="90000" bIns="46800">
            <a:spAutoFit/>
          </a:bodyPr>
          <a:lstStyle/>
          <a:p>
            <a:pPr eaLnBrk="0" hangingPunct="0"/>
            <a:r>
              <a:rPr lang="es-ES" sz="1600"/>
              <a:t>CPU</a:t>
            </a:r>
            <a:endParaRPr lang="es-ES" sz="2400">
              <a:latin typeface="Times New Roman" pitchFamily="-107" charset="0"/>
            </a:endParaRPr>
          </a:p>
        </p:txBody>
      </p:sp>
      <p:sp>
        <p:nvSpPr>
          <p:cNvPr id="18441" name="Text Box 15"/>
          <p:cNvSpPr txBox="1">
            <a:spLocks noChangeArrowheads="1"/>
          </p:cNvSpPr>
          <p:nvPr/>
        </p:nvSpPr>
        <p:spPr bwMode="auto">
          <a:xfrm>
            <a:off x="5983288" y="4727575"/>
            <a:ext cx="1255712" cy="581025"/>
          </a:xfrm>
          <a:prstGeom prst="rect">
            <a:avLst/>
          </a:prstGeom>
          <a:noFill/>
          <a:ln w="9525">
            <a:noFill/>
            <a:miter lim="800000"/>
            <a:headEnd/>
            <a:tailEnd/>
          </a:ln>
        </p:spPr>
        <p:txBody>
          <a:bodyPr lIns="90000" tIns="46800" rIns="90000" bIns="46800">
            <a:spAutoFit/>
          </a:bodyPr>
          <a:lstStyle/>
          <a:p>
            <a:pPr algn="ctr" eaLnBrk="0" hangingPunct="0"/>
            <a:r>
              <a:rPr lang="es-ES" sz="1600"/>
              <a:t>Memoria</a:t>
            </a:r>
          </a:p>
          <a:p>
            <a:pPr algn="ctr" eaLnBrk="0" hangingPunct="0"/>
            <a:r>
              <a:rPr lang="es-ES" sz="1600"/>
              <a:t>de control</a:t>
            </a:r>
          </a:p>
        </p:txBody>
      </p:sp>
      <p:sp>
        <p:nvSpPr>
          <p:cNvPr id="18442" name="Text Box 16"/>
          <p:cNvSpPr txBox="1">
            <a:spLocks noChangeArrowheads="1"/>
          </p:cNvSpPr>
          <p:nvPr/>
        </p:nvSpPr>
        <p:spPr bwMode="auto">
          <a:xfrm>
            <a:off x="5624513" y="3438525"/>
            <a:ext cx="1771650" cy="825500"/>
          </a:xfrm>
          <a:prstGeom prst="rect">
            <a:avLst/>
          </a:prstGeom>
          <a:noFill/>
          <a:ln w="9525">
            <a:noFill/>
            <a:miter lim="800000"/>
            <a:headEnd/>
            <a:tailEnd/>
          </a:ln>
        </p:spPr>
        <p:txBody>
          <a:bodyPr wrap="none" lIns="90000" tIns="46800" rIns="90000" bIns="46800">
            <a:spAutoFit/>
          </a:bodyPr>
          <a:lstStyle/>
          <a:p>
            <a:pPr algn="ctr" eaLnBrk="0" hangingPunct="0"/>
            <a:r>
              <a:rPr lang="es-ES" sz="1600"/>
              <a:t>Unidad de control</a:t>
            </a:r>
          </a:p>
          <a:p>
            <a:pPr algn="ctr" eaLnBrk="0" hangingPunct="0"/>
            <a:r>
              <a:rPr lang="es-ES" sz="1600"/>
              <a:t>de registros y </a:t>
            </a:r>
          </a:p>
          <a:p>
            <a:pPr algn="ctr" eaLnBrk="0" hangingPunct="0"/>
            <a:r>
              <a:rPr lang="es-ES" sz="1600"/>
              <a:t>decodificadores</a:t>
            </a:r>
          </a:p>
        </p:txBody>
      </p:sp>
      <p:sp>
        <p:nvSpPr>
          <p:cNvPr id="18443" name="Line 17"/>
          <p:cNvSpPr>
            <a:spLocks noChangeShapeType="1"/>
          </p:cNvSpPr>
          <p:nvPr/>
        </p:nvSpPr>
        <p:spPr bwMode="auto">
          <a:xfrm flipV="1">
            <a:off x="1747838" y="1533525"/>
            <a:ext cx="3886200" cy="1371600"/>
          </a:xfrm>
          <a:prstGeom prst="line">
            <a:avLst/>
          </a:prstGeom>
          <a:noFill/>
          <a:ln w="9525">
            <a:solidFill>
              <a:schemeClr val="tx1"/>
            </a:solidFill>
            <a:round/>
            <a:headEnd/>
            <a:tailEnd/>
          </a:ln>
        </p:spPr>
        <p:txBody>
          <a:bodyPr wrap="none" lIns="90000" tIns="46800" rIns="90000" bIns="46800" anchor="ctr"/>
          <a:lstStyle/>
          <a:p>
            <a:endParaRPr lang="es-ES"/>
          </a:p>
        </p:txBody>
      </p:sp>
      <p:sp>
        <p:nvSpPr>
          <p:cNvPr id="18444" name="Line 18"/>
          <p:cNvSpPr>
            <a:spLocks noChangeShapeType="1"/>
          </p:cNvSpPr>
          <p:nvPr/>
        </p:nvSpPr>
        <p:spPr bwMode="auto">
          <a:xfrm>
            <a:off x="1747838" y="3667125"/>
            <a:ext cx="3733800" cy="2133600"/>
          </a:xfrm>
          <a:prstGeom prst="line">
            <a:avLst/>
          </a:prstGeom>
          <a:noFill/>
          <a:ln w="9525">
            <a:solidFill>
              <a:schemeClr val="tx1"/>
            </a:solidFill>
            <a:round/>
            <a:headEnd/>
            <a:tailEnd/>
          </a:ln>
        </p:spPr>
        <p:txBody>
          <a:bodyPr wrap="none" lIns="90000" tIns="46800" rIns="90000" bIns="46800" anchor="ctr"/>
          <a:lstStyle/>
          <a:p>
            <a:endParaRPr lang="es-ES"/>
          </a:p>
        </p:txBody>
      </p:sp>
      <p:sp>
        <p:nvSpPr>
          <p:cNvPr id="18445" name="Text Box 19"/>
          <p:cNvSpPr txBox="1">
            <a:spLocks noChangeArrowheads="1"/>
          </p:cNvSpPr>
          <p:nvPr/>
        </p:nvSpPr>
        <p:spPr bwMode="auto">
          <a:xfrm>
            <a:off x="4795838" y="2476500"/>
            <a:ext cx="1558925" cy="581025"/>
          </a:xfrm>
          <a:prstGeom prst="rect">
            <a:avLst/>
          </a:prstGeom>
          <a:noFill/>
          <a:ln w="9525">
            <a:noFill/>
            <a:miter lim="800000"/>
            <a:headEnd/>
            <a:tailEnd/>
          </a:ln>
        </p:spPr>
        <p:txBody>
          <a:bodyPr lIns="90000" tIns="46800" rIns="90000" bIns="46800">
            <a:spAutoFit/>
          </a:bodyPr>
          <a:lstStyle/>
          <a:p>
            <a:pPr algn="ctr" eaLnBrk="0" hangingPunct="0"/>
            <a:r>
              <a:rPr lang="es-ES" sz="1600"/>
              <a:t>Lógica</a:t>
            </a:r>
          </a:p>
          <a:p>
            <a:pPr algn="ctr" eaLnBrk="0" hangingPunct="0"/>
            <a:r>
              <a:rPr lang="es-ES" sz="1600"/>
              <a:t>Secuencial</a:t>
            </a:r>
          </a:p>
        </p:txBody>
      </p:sp>
      <p:sp>
        <p:nvSpPr>
          <p:cNvPr id="18446" name="Oval 20"/>
          <p:cNvSpPr>
            <a:spLocks noChangeArrowheads="1"/>
          </p:cNvSpPr>
          <p:nvPr/>
        </p:nvSpPr>
        <p:spPr bwMode="auto">
          <a:xfrm>
            <a:off x="833438" y="2905125"/>
            <a:ext cx="685800" cy="762000"/>
          </a:xfrm>
          <a:prstGeom prst="ellipse">
            <a:avLst/>
          </a:prstGeom>
          <a:solidFill>
            <a:schemeClr val="bg2"/>
          </a:solidFill>
          <a:ln w="9525">
            <a:solidFill>
              <a:schemeClr val="tx1"/>
            </a:solidFill>
            <a:round/>
            <a:headEnd/>
            <a:tailEnd/>
          </a:ln>
        </p:spPr>
        <p:txBody>
          <a:bodyPr wrap="none" lIns="90000" tIns="46800" rIns="90000" bIns="46800" anchor="ctr"/>
          <a:lstStyle/>
          <a:p>
            <a:endParaRPr lang="es-ES"/>
          </a:p>
        </p:txBody>
      </p:sp>
      <p:sp>
        <p:nvSpPr>
          <p:cNvPr id="18447" name="Oval 21"/>
          <p:cNvSpPr>
            <a:spLocks noChangeArrowheads="1"/>
          </p:cNvSpPr>
          <p:nvPr/>
        </p:nvSpPr>
        <p:spPr bwMode="auto">
          <a:xfrm>
            <a:off x="604838" y="3514725"/>
            <a:ext cx="685800" cy="685800"/>
          </a:xfrm>
          <a:prstGeom prst="ellipse">
            <a:avLst/>
          </a:prstGeom>
          <a:solidFill>
            <a:schemeClr val="bg2"/>
          </a:solidFill>
          <a:ln w="9525">
            <a:solidFill>
              <a:schemeClr val="tx1"/>
            </a:solidFill>
            <a:round/>
            <a:headEnd/>
            <a:tailEnd/>
          </a:ln>
        </p:spPr>
        <p:txBody>
          <a:bodyPr wrap="none" lIns="90000" tIns="46800" rIns="90000" bIns="46800" anchor="ctr"/>
          <a:lstStyle/>
          <a:p>
            <a:endParaRPr lang="es-ES"/>
          </a:p>
        </p:txBody>
      </p:sp>
      <p:sp>
        <p:nvSpPr>
          <p:cNvPr id="18448" name="Text Box 22"/>
          <p:cNvSpPr txBox="1">
            <a:spLocks noChangeArrowheads="1"/>
          </p:cNvSpPr>
          <p:nvPr/>
        </p:nvSpPr>
        <p:spPr bwMode="auto">
          <a:xfrm>
            <a:off x="561975" y="3697288"/>
            <a:ext cx="822325" cy="274637"/>
          </a:xfrm>
          <a:prstGeom prst="rect">
            <a:avLst/>
          </a:prstGeom>
          <a:noFill/>
          <a:ln w="9525">
            <a:noFill/>
            <a:miter lim="800000"/>
            <a:headEnd/>
            <a:tailEnd/>
          </a:ln>
        </p:spPr>
        <p:txBody>
          <a:bodyPr wrap="none" lIns="90000" tIns="46800" rIns="90000" bIns="46800" anchor="ctr">
            <a:spAutoFit/>
          </a:bodyPr>
          <a:lstStyle/>
          <a:p>
            <a:pPr algn="ctr" eaLnBrk="0" hangingPunct="0"/>
            <a:r>
              <a:rPr lang="es-ES" sz="1200"/>
              <a:t>Registers</a:t>
            </a:r>
            <a:endParaRPr lang="es-ES" sz="1600"/>
          </a:p>
        </p:txBody>
      </p:sp>
      <p:sp>
        <p:nvSpPr>
          <p:cNvPr id="18449" name="Text Box 23"/>
          <p:cNvSpPr txBox="1">
            <a:spLocks noChangeArrowheads="1"/>
          </p:cNvSpPr>
          <p:nvPr/>
        </p:nvSpPr>
        <p:spPr bwMode="auto">
          <a:xfrm>
            <a:off x="833438" y="3133725"/>
            <a:ext cx="687387" cy="457200"/>
          </a:xfrm>
          <a:prstGeom prst="rect">
            <a:avLst/>
          </a:prstGeom>
          <a:solidFill>
            <a:schemeClr val="bg2"/>
          </a:solidFill>
          <a:ln w="9525">
            <a:noFill/>
            <a:miter lim="800000"/>
            <a:headEnd/>
            <a:tailEnd/>
          </a:ln>
        </p:spPr>
        <p:txBody>
          <a:bodyPr wrap="none" lIns="90000" tIns="46800" rIns="90000" bIns="46800" anchor="ctr">
            <a:spAutoFit/>
          </a:bodyPr>
          <a:lstStyle/>
          <a:p>
            <a:pPr algn="ctr" eaLnBrk="0" hangingPunct="0"/>
            <a:r>
              <a:rPr lang="es-ES" sz="1200"/>
              <a:t>Internal</a:t>
            </a:r>
          </a:p>
          <a:p>
            <a:pPr algn="ctr" eaLnBrk="0" hangingPunct="0"/>
            <a:r>
              <a:rPr lang="es-ES" sz="1200"/>
              <a:t>Bus</a:t>
            </a:r>
          </a:p>
        </p:txBody>
      </p:sp>
      <p:sp>
        <p:nvSpPr>
          <p:cNvPr id="18450" name="Text Box 24"/>
          <p:cNvSpPr txBox="1">
            <a:spLocks noChangeArrowheads="1"/>
          </p:cNvSpPr>
          <p:nvPr/>
        </p:nvSpPr>
        <p:spPr bwMode="auto">
          <a:xfrm>
            <a:off x="5286375" y="1609725"/>
            <a:ext cx="2228850" cy="396875"/>
          </a:xfrm>
          <a:prstGeom prst="rect">
            <a:avLst/>
          </a:prstGeom>
          <a:noFill/>
          <a:ln w="9525">
            <a:noFill/>
            <a:miter lim="800000"/>
            <a:headEnd/>
            <a:tailEnd/>
          </a:ln>
        </p:spPr>
        <p:txBody>
          <a:bodyPr wrap="none" lIns="90000" tIns="46800" rIns="90000" bIns="46800" anchor="ctr">
            <a:spAutoFit/>
          </a:bodyPr>
          <a:lstStyle/>
          <a:p>
            <a:pPr algn="ctr" eaLnBrk="0" hangingPunct="0">
              <a:spcBef>
                <a:spcPct val="50000"/>
              </a:spcBef>
            </a:pPr>
            <a:r>
              <a:rPr lang="es-ES" sz="2000"/>
              <a:t>Unidad de Control</a:t>
            </a:r>
          </a:p>
        </p:txBody>
      </p:sp>
      <p:sp>
        <p:nvSpPr>
          <p:cNvPr id="18451" name="Oval 25"/>
          <p:cNvSpPr>
            <a:spLocks noChangeArrowheads="1"/>
          </p:cNvSpPr>
          <p:nvPr/>
        </p:nvSpPr>
        <p:spPr bwMode="auto">
          <a:xfrm>
            <a:off x="528638" y="2600325"/>
            <a:ext cx="609600" cy="609600"/>
          </a:xfrm>
          <a:prstGeom prst="ellipse">
            <a:avLst/>
          </a:prstGeom>
          <a:solidFill>
            <a:schemeClr val="bg2"/>
          </a:solidFill>
          <a:ln w="9525">
            <a:solidFill>
              <a:schemeClr val="tx1"/>
            </a:solidFill>
            <a:round/>
            <a:headEnd/>
            <a:tailEnd/>
          </a:ln>
        </p:spPr>
        <p:txBody>
          <a:bodyPr wrap="none" lIns="90000" tIns="46800" rIns="90000" bIns="46800" anchor="ctr"/>
          <a:lstStyle/>
          <a:p>
            <a:pPr algn="ctr" eaLnBrk="0" hangingPunct="0"/>
            <a:r>
              <a:rPr lang="es-ES" sz="1200"/>
              <a:t>ALU</a:t>
            </a:r>
            <a:endParaRPr lang="es-ES" sz="1600"/>
          </a:p>
        </p:txBody>
      </p:sp>
      <p:sp>
        <p:nvSpPr>
          <p:cNvPr id="18452" name="Oval 26"/>
          <p:cNvSpPr>
            <a:spLocks noChangeArrowheads="1"/>
          </p:cNvSpPr>
          <p:nvPr/>
        </p:nvSpPr>
        <p:spPr bwMode="auto">
          <a:xfrm>
            <a:off x="1443038" y="2905125"/>
            <a:ext cx="685800" cy="762000"/>
          </a:xfrm>
          <a:prstGeom prst="ellipse">
            <a:avLst/>
          </a:prstGeom>
          <a:solidFill>
            <a:schemeClr val="bg2"/>
          </a:solidFill>
          <a:ln w="9525">
            <a:solidFill>
              <a:schemeClr val="tx1"/>
            </a:solidFill>
            <a:round/>
            <a:headEnd/>
            <a:tailEnd/>
          </a:ln>
        </p:spPr>
        <p:txBody>
          <a:bodyPr wrap="none" lIns="90000" tIns="46800" rIns="90000" bIns="46800" anchor="ctr"/>
          <a:lstStyle/>
          <a:p>
            <a:endParaRPr lang="es-ES"/>
          </a:p>
        </p:txBody>
      </p:sp>
      <p:sp>
        <p:nvSpPr>
          <p:cNvPr id="18453" name="Text Box 27"/>
          <p:cNvSpPr txBox="1">
            <a:spLocks noChangeArrowheads="1"/>
          </p:cNvSpPr>
          <p:nvPr/>
        </p:nvSpPr>
        <p:spPr bwMode="auto">
          <a:xfrm>
            <a:off x="1443038" y="3057525"/>
            <a:ext cx="669925" cy="457200"/>
          </a:xfrm>
          <a:prstGeom prst="rect">
            <a:avLst/>
          </a:prstGeom>
          <a:noFill/>
          <a:ln w="9525">
            <a:noFill/>
            <a:miter lim="800000"/>
            <a:headEnd/>
            <a:tailEnd/>
          </a:ln>
        </p:spPr>
        <p:txBody>
          <a:bodyPr wrap="none" lIns="90000" tIns="46800" rIns="90000" bIns="46800" anchor="ctr">
            <a:spAutoFit/>
          </a:bodyPr>
          <a:lstStyle/>
          <a:p>
            <a:pPr algn="ctr" eaLnBrk="0" hangingPunct="0"/>
            <a:r>
              <a:rPr lang="es-ES" sz="1200"/>
              <a:t>Control</a:t>
            </a:r>
          </a:p>
          <a:p>
            <a:pPr algn="ctr" eaLnBrk="0" hangingPunct="0"/>
            <a:r>
              <a:rPr lang="es-ES" sz="1200"/>
              <a:t>Unit</a:t>
            </a:r>
            <a:endParaRPr lang="es-ES" sz="1600"/>
          </a:p>
        </p:txBody>
      </p:sp>
      <p:sp>
        <p:nvSpPr>
          <p:cNvPr id="224284" name="Rectangle 28"/>
          <p:cNvSpPr>
            <a:spLocks noGrp="1" noChangeArrowheads="1"/>
          </p:cNvSpPr>
          <p:nvPr>
            <p:ph type="title"/>
          </p:nvPr>
        </p:nvSpPr>
        <p:spPr>
          <a:xfrm>
            <a:off x="179388" y="115888"/>
            <a:ext cx="8785225" cy="865187"/>
          </a:xfrm>
        </p:spPr>
        <p:txBody>
          <a:bodyPr/>
          <a:lstStyle/>
          <a:p>
            <a:pPr eaLnBrk="1" hangingPunct="1">
              <a:defRPr/>
            </a:pPr>
            <a:r>
              <a:rPr lang="es-AR" smtClean="0"/>
              <a:t>Estructura (UC)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body" idx="1"/>
          </p:nvPr>
        </p:nvSpPr>
        <p:spPr>
          <a:xfrm>
            <a:off x="533400" y="1268413"/>
            <a:ext cx="7772400" cy="609600"/>
          </a:xfrm>
        </p:spPr>
        <p:txBody>
          <a:bodyPr/>
          <a:lstStyle/>
          <a:p>
            <a:pPr eaLnBrk="1" hangingPunct="1">
              <a:buClr>
                <a:schemeClr val="tx1"/>
              </a:buClr>
              <a:buFont typeface="Wingdings" pitchFamily="-107" charset="2"/>
              <a:buNone/>
              <a:defRPr/>
            </a:pPr>
            <a:r>
              <a:rPr lang="es-AR" sz="2800" smtClean="0"/>
              <a:t>Un aviso de segunda mano…</a:t>
            </a:r>
          </a:p>
        </p:txBody>
      </p:sp>
      <p:pic>
        <p:nvPicPr>
          <p:cNvPr id="19459" name="Picture 4" descr="AD2"/>
          <p:cNvPicPr>
            <a:picLocks noChangeAspect="1" noChangeArrowheads="1"/>
          </p:cNvPicPr>
          <p:nvPr/>
        </p:nvPicPr>
        <p:blipFill>
          <a:blip r:embed="rId3"/>
          <a:srcRect/>
          <a:stretch>
            <a:fillRect/>
          </a:stretch>
        </p:blipFill>
        <p:spPr bwMode="auto">
          <a:xfrm>
            <a:off x="228600" y="1879600"/>
            <a:ext cx="8345488" cy="3606800"/>
          </a:xfrm>
          <a:prstGeom prst="rect">
            <a:avLst/>
          </a:prstGeom>
          <a:noFill/>
          <a:ln w="9525">
            <a:noFill/>
            <a:miter lim="800000"/>
            <a:headEnd/>
            <a:tailEnd/>
          </a:ln>
        </p:spPr>
      </p:pic>
      <p:sp>
        <p:nvSpPr>
          <p:cNvPr id="19460" name="Oval 5"/>
          <p:cNvSpPr>
            <a:spLocks noChangeArrowheads="1"/>
          </p:cNvSpPr>
          <p:nvPr/>
        </p:nvSpPr>
        <p:spPr bwMode="auto">
          <a:xfrm rot="-1182535">
            <a:off x="6019800" y="1447800"/>
            <a:ext cx="1905000" cy="685800"/>
          </a:xfrm>
          <a:prstGeom prst="ellipse">
            <a:avLst/>
          </a:prstGeom>
          <a:solidFill>
            <a:srgbClr val="FFDDFF"/>
          </a:solidFill>
          <a:ln w="6350">
            <a:solidFill>
              <a:schemeClr val="tx1"/>
            </a:solidFill>
            <a:round/>
            <a:headEnd/>
            <a:tailEnd/>
          </a:ln>
        </p:spPr>
        <p:txBody>
          <a:bodyPr wrap="none" anchor="ctr"/>
          <a:lstStyle/>
          <a:p>
            <a:pPr algn="ctr" eaLnBrk="0" hangingPunct="0"/>
            <a:r>
              <a:rPr lang="en-US" sz="2800" b="1">
                <a:solidFill>
                  <a:srgbClr val="CC3300"/>
                </a:solidFill>
                <a:latin typeface="Times New Roman" pitchFamily="-107" charset="0"/>
              </a:rPr>
              <a:t>MHz??</a:t>
            </a:r>
            <a:endParaRPr lang="en-US" sz="2400" b="1">
              <a:latin typeface="Times New Roman" pitchFamily="-107" charset="0"/>
            </a:endParaRPr>
          </a:p>
        </p:txBody>
      </p:sp>
      <p:sp>
        <p:nvSpPr>
          <p:cNvPr id="19461" name="Oval 6"/>
          <p:cNvSpPr>
            <a:spLocks noChangeArrowheads="1"/>
          </p:cNvSpPr>
          <p:nvPr/>
        </p:nvSpPr>
        <p:spPr bwMode="auto">
          <a:xfrm rot="1054985">
            <a:off x="6858000" y="3124200"/>
            <a:ext cx="1905000" cy="685800"/>
          </a:xfrm>
          <a:prstGeom prst="ellipse">
            <a:avLst/>
          </a:prstGeom>
          <a:solidFill>
            <a:srgbClr val="FFDDFF"/>
          </a:solidFill>
          <a:ln w="6350">
            <a:solidFill>
              <a:schemeClr val="tx1"/>
            </a:solidFill>
            <a:round/>
            <a:headEnd/>
            <a:tailEnd/>
          </a:ln>
        </p:spPr>
        <p:txBody>
          <a:bodyPr wrap="none" anchor="ctr"/>
          <a:lstStyle/>
          <a:p>
            <a:pPr algn="ctr" eaLnBrk="0" hangingPunct="0"/>
            <a:r>
              <a:rPr lang="en-US" sz="2800" b="1">
                <a:solidFill>
                  <a:srgbClr val="CC3300"/>
                </a:solidFill>
                <a:latin typeface="Times New Roman" pitchFamily="-107" charset="0"/>
              </a:rPr>
              <a:t>MB??</a:t>
            </a:r>
            <a:endParaRPr lang="en-US" sz="2400" b="1">
              <a:latin typeface="Times New Roman" pitchFamily="-107" charset="0"/>
            </a:endParaRPr>
          </a:p>
        </p:txBody>
      </p:sp>
      <p:sp>
        <p:nvSpPr>
          <p:cNvPr id="19462" name="Oval 7"/>
          <p:cNvSpPr>
            <a:spLocks noChangeArrowheads="1"/>
          </p:cNvSpPr>
          <p:nvPr/>
        </p:nvSpPr>
        <p:spPr bwMode="auto">
          <a:xfrm rot="-941193">
            <a:off x="3200400" y="4267200"/>
            <a:ext cx="1905000" cy="685800"/>
          </a:xfrm>
          <a:prstGeom prst="ellipse">
            <a:avLst/>
          </a:prstGeom>
          <a:solidFill>
            <a:srgbClr val="FFDDFF"/>
          </a:solidFill>
          <a:ln w="6350">
            <a:solidFill>
              <a:schemeClr val="tx1"/>
            </a:solidFill>
            <a:round/>
            <a:headEnd/>
            <a:tailEnd/>
          </a:ln>
        </p:spPr>
        <p:txBody>
          <a:bodyPr wrap="none" anchor="ctr"/>
          <a:lstStyle/>
          <a:p>
            <a:pPr algn="ctr" eaLnBrk="0" hangingPunct="0"/>
            <a:r>
              <a:rPr lang="en-US" sz="2800" b="1">
                <a:solidFill>
                  <a:srgbClr val="CC3300"/>
                </a:solidFill>
                <a:latin typeface="Times New Roman" pitchFamily="-107" charset="0"/>
              </a:rPr>
              <a:t>PCI??</a:t>
            </a:r>
            <a:endParaRPr lang="en-US" sz="2400" b="1">
              <a:latin typeface="Times New Roman" pitchFamily="-107" charset="0"/>
            </a:endParaRPr>
          </a:p>
        </p:txBody>
      </p:sp>
      <p:sp>
        <p:nvSpPr>
          <p:cNvPr id="19463" name="Oval 8"/>
          <p:cNvSpPr>
            <a:spLocks noChangeArrowheads="1"/>
          </p:cNvSpPr>
          <p:nvPr/>
        </p:nvSpPr>
        <p:spPr bwMode="auto">
          <a:xfrm rot="1397363">
            <a:off x="6934200" y="4800600"/>
            <a:ext cx="1905000" cy="685800"/>
          </a:xfrm>
          <a:prstGeom prst="ellipse">
            <a:avLst/>
          </a:prstGeom>
          <a:solidFill>
            <a:srgbClr val="FFDDFF"/>
          </a:solidFill>
          <a:ln w="6350">
            <a:solidFill>
              <a:schemeClr val="tx1"/>
            </a:solidFill>
            <a:round/>
            <a:headEnd/>
            <a:tailEnd/>
          </a:ln>
        </p:spPr>
        <p:txBody>
          <a:bodyPr wrap="none" anchor="ctr"/>
          <a:lstStyle/>
          <a:p>
            <a:pPr algn="ctr" eaLnBrk="0" hangingPunct="0"/>
            <a:r>
              <a:rPr lang="en-US" sz="2800" b="1">
                <a:solidFill>
                  <a:srgbClr val="CC3300"/>
                </a:solidFill>
                <a:latin typeface="Times New Roman" pitchFamily="-107" charset="0"/>
              </a:rPr>
              <a:t>USB??</a:t>
            </a:r>
            <a:endParaRPr lang="en-US" sz="2400" b="1">
              <a:latin typeface="Times New Roman" pitchFamily="-107" charset="0"/>
            </a:endParaRPr>
          </a:p>
        </p:txBody>
      </p:sp>
      <p:sp>
        <p:nvSpPr>
          <p:cNvPr id="19464" name="Oval 9"/>
          <p:cNvSpPr>
            <a:spLocks noChangeArrowheads="1"/>
          </p:cNvSpPr>
          <p:nvPr/>
        </p:nvSpPr>
        <p:spPr bwMode="auto">
          <a:xfrm rot="-1518762">
            <a:off x="76200" y="2743200"/>
            <a:ext cx="2286000" cy="685800"/>
          </a:xfrm>
          <a:prstGeom prst="ellipse">
            <a:avLst/>
          </a:prstGeom>
          <a:solidFill>
            <a:srgbClr val="FFDDFF"/>
          </a:solidFill>
          <a:ln w="6350">
            <a:solidFill>
              <a:schemeClr val="tx1"/>
            </a:solidFill>
            <a:round/>
            <a:headEnd/>
            <a:tailEnd/>
          </a:ln>
        </p:spPr>
        <p:txBody>
          <a:bodyPr wrap="none" anchor="ctr"/>
          <a:lstStyle/>
          <a:p>
            <a:pPr algn="ctr" eaLnBrk="0" hangingPunct="0"/>
            <a:r>
              <a:rPr lang="en-US" sz="2800" b="1">
                <a:solidFill>
                  <a:srgbClr val="CC3300"/>
                </a:solidFill>
                <a:latin typeface="Times New Roman" pitchFamily="-107" charset="0"/>
              </a:rPr>
              <a:t>L1 Cache??</a:t>
            </a:r>
            <a:endParaRPr lang="en-US" sz="2400" b="1">
              <a:latin typeface="Times New Roman" pitchFamily="-107" charset="0"/>
            </a:endParaRPr>
          </a:p>
        </p:txBody>
      </p:sp>
      <p:sp>
        <p:nvSpPr>
          <p:cNvPr id="19465" name="Text Box 10"/>
          <p:cNvSpPr txBox="1">
            <a:spLocks noChangeArrowheads="1"/>
          </p:cNvSpPr>
          <p:nvPr/>
        </p:nvSpPr>
        <p:spPr bwMode="auto">
          <a:xfrm>
            <a:off x="1295400" y="5638800"/>
            <a:ext cx="5562600" cy="549275"/>
          </a:xfrm>
          <a:prstGeom prst="rect">
            <a:avLst/>
          </a:prstGeom>
          <a:noFill/>
          <a:ln w="9525">
            <a:noFill/>
            <a:miter lim="800000"/>
            <a:headEnd/>
            <a:tailEnd/>
          </a:ln>
        </p:spPr>
        <p:txBody>
          <a:bodyPr anchor="ctr">
            <a:spAutoFit/>
          </a:bodyPr>
          <a:lstStyle/>
          <a:p>
            <a:pPr algn="ctr" eaLnBrk="0" hangingPunct="0">
              <a:spcBef>
                <a:spcPct val="50000"/>
              </a:spcBef>
            </a:pPr>
            <a:r>
              <a:rPr lang="en-US" sz="3000" i="1"/>
              <a:t>Que significa todo esto?</a:t>
            </a:r>
          </a:p>
        </p:txBody>
      </p:sp>
      <p:sp>
        <p:nvSpPr>
          <p:cNvPr id="164875" name="Rectangle 11"/>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xfrm>
            <a:off x="685800" y="1524000"/>
            <a:ext cx="7772400" cy="4419600"/>
          </a:xfrm>
          <a:solidFill>
            <a:schemeClr val="accent1"/>
          </a:solidFill>
        </p:spPr>
        <p:txBody>
          <a:bodyPr/>
          <a:lstStyle/>
          <a:p>
            <a:pPr eaLnBrk="1" hangingPunct="1">
              <a:buFont typeface="Wingdings" pitchFamily="-107" charset="2"/>
              <a:buNone/>
              <a:defRPr/>
            </a:pPr>
            <a:r>
              <a:rPr lang="es-AR" sz="2900" smtClean="0"/>
              <a:t>Medidas de </a:t>
            </a:r>
            <a:r>
              <a:rPr lang="es-AR" sz="2900" b="1" smtClean="0"/>
              <a:t>capacidad</a:t>
            </a:r>
            <a:r>
              <a:rPr lang="es-AR" sz="2900" smtClean="0"/>
              <a:t> y </a:t>
            </a:r>
            <a:r>
              <a:rPr lang="es-AR" sz="2900" b="1" smtClean="0"/>
              <a:t>velocidad</a:t>
            </a:r>
            <a:r>
              <a:rPr lang="es-AR" sz="2900" smtClean="0"/>
              <a:t>:</a:t>
            </a:r>
          </a:p>
          <a:p>
            <a:pPr lvl="1" eaLnBrk="1" hangingPunct="1">
              <a:buClr>
                <a:schemeClr val="tx1"/>
              </a:buClr>
              <a:buFontTx/>
              <a:buChar char="•"/>
              <a:defRPr/>
            </a:pPr>
            <a:r>
              <a:rPr lang="es-AR" smtClean="0"/>
              <a:t>Kilo- (K) = mil  = 10</a:t>
            </a:r>
            <a:r>
              <a:rPr lang="es-AR" baseline="30000" smtClean="0"/>
              <a:t>3</a:t>
            </a:r>
            <a:r>
              <a:rPr lang="es-AR" smtClean="0"/>
              <a:t> y 2</a:t>
            </a:r>
            <a:r>
              <a:rPr lang="es-AR" baseline="30000" smtClean="0"/>
              <a:t>10</a:t>
            </a:r>
          </a:p>
          <a:p>
            <a:pPr lvl="1" eaLnBrk="1" hangingPunct="1">
              <a:buClr>
                <a:schemeClr val="tx1"/>
              </a:buClr>
              <a:buFontTx/>
              <a:buChar char="•"/>
              <a:defRPr/>
            </a:pPr>
            <a:r>
              <a:rPr lang="es-AR" smtClean="0"/>
              <a:t>Mega- (M) = 1 millón = 10</a:t>
            </a:r>
            <a:r>
              <a:rPr lang="es-AR" baseline="30000" smtClean="0"/>
              <a:t>6</a:t>
            </a:r>
            <a:r>
              <a:rPr lang="es-AR" smtClean="0"/>
              <a:t> y 2</a:t>
            </a:r>
            <a:r>
              <a:rPr lang="es-AR" baseline="30000" smtClean="0"/>
              <a:t>20</a:t>
            </a:r>
          </a:p>
          <a:p>
            <a:pPr lvl="1" eaLnBrk="1" hangingPunct="1">
              <a:buClr>
                <a:schemeClr val="tx1"/>
              </a:buClr>
              <a:buFontTx/>
              <a:buChar char="•"/>
              <a:defRPr/>
            </a:pPr>
            <a:r>
              <a:rPr lang="es-AR" smtClean="0"/>
              <a:t>Giga- (G) = 1000 millones = 10</a:t>
            </a:r>
            <a:r>
              <a:rPr lang="es-AR" baseline="30000" smtClean="0"/>
              <a:t>9</a:t>
            </a:r>
            <a:r>
              <a:rPr lang="es-AR" smtClean="0"/>
              <a:t> y 2</a:t>
            </a:r>
            <a:r>
              <a:rPr lang="es-AR" baseline="30000" smtClean="0"/>
              <a:t>30</a:t>
            </a:r>
          </a:p>
          <a:p>
            <a:pPr lvl="1" eaLnBrk="1" hangingPunct="1">
              <a:buClr>
                <a:schemeClr val="tx1"/>
              </a:buClr>
              <a:buFontTx/>
              <a:buChar char="•"/>
              <a:defRPr/>
            </a:pPr>
            <a:r>
              <a:rPr lang="es-AR" smtClean="0"/>
              <a:t>Tera- (T) = 1 billón = 10</a:t>
            </a:r>
            <a:r>
              <a:rPr lang="es-AR" baseline="30000" smtClean="0"/>
              <a:t>12</a:t>
            </a:r>
            <a:r>
              <a:rPr lang="es-AR" smtClean="0"/>
              <a:t> y 2</a:t>
            </a:r>
            <a:r>
              <a:rPr lang="es-AR" baseline="30000" smtClean="0"/>
              <a:t>40</a:t>
            </a:r>
          </a:p>
          <a:p>
            <a:pPr lvl="1" eaLnBrk="1" hangingPunct="1">
              <a:buClr>
                <a:schemeClr val="tx1"/>
              </a:buClr>
              <a:buFontTx/>
              <a:buChar char="•"/>
              <a:defRPr/>
            </a:pPr>
            <a:r>
              <a:rPr lang="es-AR" smtClean="0"/>
              <a:t>Peta- (P) = 1000 billones = 10</a:t>
            </a:r>
            <a:r>
              <a:rPr lang="es-AR" baseline="30000" smtClean="0"/>
              <a:t>15</a:t>
            </a:r>
            <a:r>
              <a:rPr lang="es-AR" smtClean="0"/>
              <a:t> y 2</a:t>
            </a:r>
            <a:r>
              <a:rPr lang="es-AR" baseline="30000" smtClean="0"/>
              <a:t>50</a:t>
            </a:r>
            <a:endParaRPr lang="es-AR" smtClean="0"/>
          </a:p>
        </p:txBody>
      </p:sp>
      <p:sp>
        <p:nvSpPr>
          <p:cNvPr id="20483" name="Text Box 4"/>
          <p:cNvSpPr txBox="1">
            <a:spLocks noChangeArrowheads="1"/>
          </p:cNvSpPr>
          <p:nvPr/>
        </p:nvSpPr>
        <p:spPr bwMode="auto">
          <a:xfrm>
            <a:off x="762000" y="4953000"/>
            <a:ext cx="7391400" cy="822325"/>
          </a:xfrm>
          <a:prstGeom prst="rect">
            <a:avLst/>
          </a:prstGeom>
          <a:noFill/>
          <a:ln w="9525">
            <a:noFill/>
            <a:miter lim="800000"/>
            <a:headEnd/>
            <a:tailEnd/>
          </a:ln>
        </p:spPr>
        <p:txBody>
          <a:bodyPr anchor="ctr">
            <a:spAutoFit/>
          </a:bodyPr>
          <a:lstStyle/>
          <a:p>
            <a:pPr eaLnBrk="0" hangingPunct="0">
              <a:spcBef>
                <a:spcPct val="50000"/>
              </a:spcBef>
            </a:pPr>
            <a:r>
              <a:rPr lang="en-US" sz="2400" b="1">
                <a:solidFill>
                  <a:schemeClr val="hlink"/>
                </a:solidFill>
                <a:latin typeface="Times New Roman" pitchFamily="-107" charset="0"/>
              </a:rPr>
              <a:t>Que una medida corresponda a potencias de 10 ó 2 depende de la magnitud a medir.</a:t>
            </a:r>
            <a:endParaRPr lang="en-US" sz="3200" b="1">
              <a:solidFill>
                <a:schemeClr val="hlink"/>
              </a:solidFill>
            </a:endParaRPr>
          </a:p>
        </p:txBody>
      </p:sp>
      <p:sp>
        <p:nvSpPr>
          <p:cNvPr id="165893" name="Rectangle 5"/>
          <p:cNvSpPr>
            <a:spLocks noGrp="1" noChangeArrowheads="1"/>
          </p:cNvSpPr>
          <p:nvPr>
            <p:ph type="title"/>
          </p:nvPr>
        </p:nvSpPr>
        <p:spPr/>
        <p:txBody>
          <a:bodyPr/>
          <a:lstStyle/>
          <a:p>
            <a:pPr eaLnBrk="1" hangingPunct="1">
              <a:defRPr/>
            </a:pPr>
            <a:r>
              <a:rPr lang="es-AR" smtClean="0"/>
              <a:t>Algunas abreviaturas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xfrm>
            <a:off x="541338" y="1482725"/>
            <a:ext cx="8207375" cy="4970463"/>
          </a:xfrm>
          <a:solidFill>
            <a:schemeClr val="accent1"/>
          </a:solidFill>
        </p:spPr>
        <p:txBody>
          <a:bodyPr/>
          <a:lstStyle/>
          <a:p>
            <a:pPr eaLnBrk="1" hangingPunct="1">
              <a:lnSpc>
                <a:spcPct val="90000"/>
              </a:lnSpc>
              <a:buFont typeface="Wingdings" pitchFamily="-107" charset="2"/>
              <a:buChar char="Ø"/>
              <a:defRPr/>
            </a:pPr>
            <a:r>
              <a:rPr lang="es-AR" sz="2500" smtClean="0"/>
              <a:t>Hertz = ciclos por segundo  (frecuencia)</a:t>
            </a:r>
          </a:p>
          <a:p>
            <a:pPr lvl="1" eaLnBrk="1" hangingPunct="1">
              <a:lnSpc>
                <a:spcPct val="90000"/>
              </a:lnSpc>
              <a:buFont typeface="Wingdings" pitchFamily="-107" charset="2"/>
              <a:buChar char="l"/>
              <a:defRPr/>
            </a:pPr>
            <a:r>
              <a:rPr lang="es-AR" sz="2000" smtClean="0"/>
              <a:t>1 MHz = 1,000,000 Hz</a:t>
            </a:r>
          </a:p>
          <a:p>
            <a:pPr lvl="1" eaLnBrk="1" hangingPunct="1">
              <a:lnSpc>
                <a:spcPct val="90000"/>
              </a:lnSpc>
              <a:buFont typeface="Wingdings" pitchFamily="-107" charset="2"/>
              <a:buChar char="l"/>
              <a:defRPr/>
            </a:pPr>
            <a:r>
              <a:rPr lang="es-AR" sz="2000" smtClean="0"/>
              <a:t>1GHz = 1,000 MHz</a:t>
            </a:r>
          </a:p>
          <a:p>
            <a:pPr lvl="1" eaLnBrk="1" hangingPunct="1">
              <a:lnSpc>
                <a:spcPct val="90000"/>
              </a:lnSpc>
              <a:buFont typeface="Wingdings" pitchFamily="-107" charset="2"/>
              <a:buChar char="l"/>
              <a:defRPr/>
            </a:pPr>
            <a:r>
              <a:rPr lang="es-AR" sz="2000" smtClean="0"/>
              <a:t>La velocidad del procesador se mide en MHz o GHz.</a:t>
            </a:r>
          </a:p>
          <a:p>
            <a:pPr eaLnBrk="1" hangingPunct="1">
              <a:lnSpc>
                <a:spcPct val="90000"/>
              </a:lnSpc>
              <a:buFont typeface="Wingdings" pitchFamily="-107" charset="2"/>
              <a:buChar char="Ø"/>
              <a:defRPr/>
            </a:pPr>
            <a:r>
              <a:rPr lang="es-AR" sz="2500" smtClean="0"/>
              <a:t>Byte = unidad de almacenamiento</a:t>
            </a:r>
          </a:p>
          <a:p>
            <a:pPr lvl="1" eaLnBrk="1" hangingPunct="1">
              <a:lnSpc>
                <a:spcPct val="90000"/>
              </a:lnSpc>
              <a:buFont typeface="Wingdings" pitchFamily="-107" charset="2"/>
              <a:buChar char="l"/>
              <a:defRPr/>
            </a:pPr>
            <a:r>
              <a:rPr lang="es-AR" sz="2000" smtClean="0"/>
              <a:t>1 KB = 2</a:t>
            </a:r>
            <a:r>
              <a:rPr lang="es-AR" sz="2000" baseline="30000" smtClean="0"/>
              <a:t>10</a:t>
            </a:r>
            <a:r>
              <a:rPr lang="es-AR" sz="2000" smtClean="0"/>
              <a:t> = 1024 Bytes</a:t>
            </a:r>
          </a:p>
          <a:p>
            <a:pPr lvl="1" eaLnBrk="1" hangingPunct="1">
              <a:lnSpc>
                <a:spcPct val="90000"/>
              </a:lnSpc>
              <a:buFont typeface="Wingdings" pitchFamily="-107" charset="2"/>
              <a:buChar char="l"/>
              <a:defRPr/>
            </a:pPr>
            <a:r>
              <a:rPr lang="es-AR" sz="2000" smtClean="0"/>
              <a:t>1 MB = 2</a:t>
            </a:r>
            <a:r>
              <a:rPr lang="es-AR" sz="2000" baseline="30000" smtClean="0"/>
              <a:t>20</a:t>
            </a:r>
            <a:r>
              <a:rPr lang="es-AR" sz="2000" smtClean="0"/>
              <a:t> = 1,048,576 Bytes</a:t>
            </a:r>
          </a:p>
          <a:p>
            <a:pPr lvl="1" eaLnBrk="1" hangingPunct="1">
              <a:lnSpc>
                <a:spcPct val="90000"/>
              </a:lnSpc>
              <a:buFont typeface="Wingdings" pitchFamily="-107" charset="2"/>
              <a:buChar char="l"/>
              <a:defRPr/>
            </a:pPr>
            <a:r>
              <a:rPr lang="es-AR" sz="2000" smtClean="0"/>
              <a:t>La memoria principal (RAM) se mide en MB</a:t>
            </a:r>
          </a:p>
          <a:p>
            <a:pPr lvl="1" eaLnBrk="1" hangingPunct="1">
              <a:lnSpc>
                <a:spcPct val="90000"/>
              </a:lnSpc>
              <a:buFont typeface="Wingdings" pitchFamily="-107" charset="2"/>
              <a:buChar char="l"/>
              <a:defRPr/>
            </a:pPr>
            <a:r>
              <a:rPr lang="es-AR" sz="2000" smtClean="0"/>
              <a:t>El almacenamiento en disco se mide en GB para sistemas chicos, en TB para sistemas mas grandes.</a:t>
            </a:r>
          </a:p>
          <a:p>
            <a:pPr eaLnBrk="1" hangingPunct="1">
              <a:lnSpc>
                <a:spcPct val="90000"/>
              </a:lnSpc>
              <a:buFont typeface="Wingdings" pitchFamily="-107" charset="2"/>
              <a:buChar char="Ø"/>
              <a:defRPr/>
            </a:pPr>
            <a:r>
              <a:rPr lang="es-AR" sz="2400" smtClean="0"/>
              <a:t>Word (palabra) = unidad de transferencia: cantidad de bits que pueden moverse simultáneamente dentro de la CPU</a:t>
            </a:r>
          </a:p>
          <a:p>
            <a:pPr lvl="1" eaLnBrk="1" hangingPunct="1">
              <a:lnSpc>
                <a:spcPct val="90000"/>
              </a:lnSpc>
              <a:buFont typeface="Wingdings" pitchFamily="-107" charset="2"/>
              <a:buChar char="l"/>
              <a:defRPr/>
            </a:pPr>
            <a:r>
              <a:rPr lang="es-AR" sz="2000" smtClean="0"/>
              <a:t>8 bits, 16 bits, 32 bits, 64 bits</a:t>
            </a:r>
          </a:p>
        </p:txBody>
      </p:sp>
      <p:sp>
        <p:nvSpPr>
          <p:cNvPr id="166916" name="Rectangle 4"/>
          <p:cNvSpPr>
            <a:spLocks noGrp="1" noChangeArrowheads="1"/>
          </p:cNvSpPr>
          <p:nvPr>
            <p:ph type="title"/>
          </p:nvPr>
        </p:nvSpPr>
        <p:spPr/>
        <p:txBody>
          <a:bodyPr/>
          <a:lstStyle/>
          <a:p>
            <a:pPr eaLnBrk="1" hangingPunct="1">
              <a:defRPr/>
            </a:pPr>
            <a:r>
              <a:rPr lang="es-AR" smtClean="0"/>
              <a:t>Algunas abreviaturas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Introducción</a:t>
            </a:r>
          </a:p>
        </p:txBody>
      </p:sp>
      <p:sp>
        <p:nvSpPr>
          <p:cNvPr id="12291" name="Rectangle 3"/>
          <p:cNvSpPr>
            <a:spLocks noGrp="1" noChangeArrowheads="1"/>
          </p:cNvSpPr>
          <p:nvPr>
            <p:ph type="body" idx="1"/>
          </p:nvPr>
        </p:nvSpPr>
        <p:spPr/>
        <p:txBody>
          <a:bodyPr/>
          <a:lstStyle/>
          <a:p>
            <a:pPr eaLnBrk="1" hangingPunct="1">
              <a:buFont typeface="Wingdings" pitchFamily="-107" charset="2"/>
              <a:buChar char="Ø"/>
              <a:defRPr/>
            </a:pPr>
            <a:r>
              <a:rPr lang="es-AR" smtClean="0"/>
              <a:t>¿Qué es una computadora?</a:t>
            </a:r>
          </a:p>
          <a:p>
            <a:pPr eaLnBrk="1" hangingPunct="1">
              <a:buFont typeface="Wingdings" pitchFamily="-107" charset="2"/>
              <a:buChar char="Ø"/>
              <a:defRPr/>
            </a:pPr>
            <a:r>
              <a:rPr lang="es-AR" smtClean="0"/>
              <a:t>Stallings:</a:t>
            </a:r>
          </a:p>
          <a:p>
            <a:pPr algn="ctr" eaLnBrk="1" hangingPunct="1">
              <a:buFont typeface="Wingdings" pitchFamily="-107" charset="2"/>
              <a:buNone/>
              <a:defRPr/>
            </a:pPr>
            <a:r>
              <a:rPr lang="es-AR" smtClean="0"/>
              <a:t>“</a:t>
            </a:r>
            <a:r>
              <a:rPr lang="es-AR" sz="2800" smtClean="0">
                <a:solidFill>
                  <a:schemeClr val="hlink"/>
                </a:solidFill>
              </a:rPr>
              <a:t>Máquina digital electrónica programable para el tratamiento automático de la información, capaz de recibirla, operar sobre ella mediante procesos determinados y suministrar los resultados de tales operaciones.</a:t>
            </a:r>
            <a:r>
              <a:rPr lang="es-AR"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a:xfrm>
            <a:off x="685800" y="1752600"/>
            <a:ext cx="7772400" cy="4419600"/>
          </a:xfrm>
          <a:solidFill>
            <a:schemeClr val="accent1"/>
          </a:solidFill>
        </p:spPr>
        <p:txBody>
          <a:bodyPr/>
          <a:lstStyle/>
          <a:p>
            <a:pPr eaLnBrk="1" hangingPunct="1">
              <a:buFont typeface="Wingdings" pitchFamily="-107" charset="2"/>
              <a:buNone/>
              <a:defRPr/>
            </a:pPr>
            <a:r>
              <a:rPr lang="es-AR" sz="2900" smtClean="0"/>
              <a:t>Medidas de </a:t>
            </a:r>
            <a:r>
              <a:rPr lang="es-AR" sz="2900" b="1" smtClean="0"/>
              <a:t>tiempo</a:t>
            </a:r>
            <a:r>
              <a:rPr lang="es-AR" sz="2900" smtClean="0"/>
              <a:t> y </a:t>
            </a:r>
            <a:r>
              <a:rPr lang="es-AR" sz="2900" b="1" smtClean="0"/>
              <a:t>espacio</a:t>
            </a:r>
            <a:r>
              <a:rPr lang="es-AR" sz="2900" smtClean="0"/>
              <a:t>:</a:t>
            </a:r>
            <a:endParaRPr lang="es-AR" sz="2800" smtClean="0"/>
          </a:p>
          <a:p>
            <a:pPr lvl="1" eaLnBrk="1" hangingPunct="1">
              <a:buClr>
                <a:schemeClr val="tx1"/>
              </a:buClr>
              <a:buFontTx/>
              <a:buChar char="•"/>
              <a:defRPr/>
            </a:pPr>
            <a:r>
              <a:rPr lang="es-AR" smtClean="0"/>
              <a:t>Mili- (m) = milésima = 10</a:t>
            </a:r>
            <a:r>
              <a:rPr lang="es-AR" baseline="30000" smtClean="0"/>
              <a:t> -3</a:t>
            </a:r>
          </a:p>
          <a:p>
            <a:pPr lvl="1" eaLnBrk="1" hangingPunct="1">
              <a:buClr>
                <a:schemeClr val="tx1"/>
              </a:buClr>
              <a:buFontTx/>
              <a:buChar char="•"/>
              <a:defRPr/>
            </a:pPr>
            <a:r>
              <a:rPr lang="es-AR" smtClean="0"/>
              <a:t>Micro- (</a:t>
            </a:r>
            <a:r>
              <a:rPr lang="es-AR" smtClean="0">
                <a:sym typeface="Symbol" pitchFamily="-107" charset="2"/>
              </a:rPr>
              <a:t></a:t>
            </a:r>
            <a:r>
              <a:rPr lang="es-AR" smtClean="0"/>
              <a:t>) = millonésima = 10</a:t>
            </a:r>
            <a:r>
              <a:rPr lang="es-AR" baseline="30000" smtClean="0"/>
              <a:t> -6</a:t>
            </a:r>
          </a:p>
          <a:p>
            <a:pPr lvl="1" eaLnBrk="1" hangingPunct="1">
              <a:buClr>
                <a:schemeClr val="tx1"/>
              </a:buClr>
              <a:buFontTx/>
              <a:buChar char="•"/>
              <a:defRPr/>
            </a:pPr>
            <a:r>
              <a:rPr lang="es-AR" smtClean="0"/>
              <a:t>Nano- (n) = mil millonésima= 10</a:t>
            </a:r>
            <a:r>
              <a:rPr lang="es-AR" baseline="30000" smtClean="0"/>
              <a:t> -9</a:t>
            </a:r>
          </a:p>
          <a:p>
            <a:pPr lvl="1" eaLnBrk="1" hangingPunct="1">
              <a:buClr>
                <a:schemeClr val="tx1"/>
              </a:buClr>
              <a:buFontTx/>
              <a:buChar char="•"/>
              <a:defRPr/>
            </a:pPr>
            <a:r>
              <a:rPr lang="es-AR" smtClean="0"/>
              <a:t>Pico- (p) = billonésima = 10</a:t>
            </a:r>
            <a:r>
              <a:rPr lang="es-AR" baseline="30000" smtClean="0"/>
              <a:t> -12</a:t>
            </a:r>
          </a:p>
          <a:p>
            <a:pPr lvl="1" eaLnBrk="1" hangingPunct="1">
              <a:buClr>
                <a:schemeClr val="tx1"/>
              </a:buClr>
              <a:buFontTx/>
              <a:buChar char="•"/>
              <a:defRPr/>
            </a:pPr>
            <a:r>
              <a:rPr lang="es-AR" smtClean="0"/>
              <a:t>Femto- (f) = mil billonésima = 10</a:t>
            </a:r>
            <a:r>
              <a:rPr lang="es-AR" baseline="30000" smtClean="0"/>
              <a:t> -15</a:t>
            </a:r>
          </a:p>
        </p:txBody>
      </p:sp>
      <p:sp>
        <p:nvSpPr>
          <p:cNvPr id="167940" name="Rectangle 4"/>
          <p:cNvSpPr>
            <a:spLocks noGrp="1" noChangeArrowheads="1"/>
          </p:cNvSpPr>
          <p:nvPr>
            <p:ph type="title"/>
          </p:nvPr>
        </p:nvSpPr>
        <p:spPr/>
        <p:txBody>
          <a:bodyPr/>
          <a:lstStyle/>
          <a:p>
            <a:pPr eaLnBrk="1" hangingPunct="1">
              <a:defRPr/>
            </a:pPr>
            <a:r>
              <a:rPr lang="es-AR" smtClean="0"/>
              <a:t>Algunas abreviaturas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a:xfrm>
            <a:off x="685800" y="1676400"/>
            <a:ext cx="7772400" cy="4419600"/>
          </a:xfrm>
          <a:solidFill>
            <a:schemeClr val="accent1"/>
          </a:solidFill>
        </p:spPr>
        <p:txBody>
          <a:bodyPr/>
          <a:lstStyle/>
          <a:p>
            <a:pPr eaLnBrk="1" hangingPunct="1">
              <a:lnSpc>
                <a:spcPct val="80000"/>
              </a:lnSpc>
              <a:buFont typeface="Wingdings" pitchFamily="-107" charset="2"/>
              <a:buChar char="Ø"/>
              <a:defRPr/>
            </a:pPr>
            <a:r>
              <a:rPr lang="es-AR" sz="2800" smtClean="0"/>
              <a:t>Milisegundo =  milésima de segundo</a:t>
            </a:r>
          </a:p>
          <a:p>
            <a:pPr lvl="1" eaLnBrk="1" hangingPunct="1">
              <a:lnSpc>
                <a:spcPct val="80000"/>
              </a:lnSpc>
              <a:buFont typeface="Wingdings" pitchFamily="-107" charset="2"/>
              <a:buChar char="l"/>
              <a:defRPr/>
            </a:pPr>
            <a:r>
              <a:rPr lang="es-AR" sz="2400" smtClean="0"/>
              <a:t>El tiempo de acceso de los HD suele ser de </a:t>
            </a:r>
            <a:r>
              <a:rPr lang="es-AR" sz="2400" smtClean="0">
                <a:solidFill>
                  <a:schemeClr val="hlink"/>
                </a:solidFill>
              </a:rPr>
              <a:t>10 a 20 milisegundos</a:t>
            </a:r>
            <a:r>
              <a:rPr lang="es-AR" sz="2400" smtClean="0"/>
              <a:t>.</a:t>
            </a:r>
          </a:p>
          <a:p>
            <a:pPr eaLnBrk="1" hangingPunct="1">
              <a:lnSpc>
                <a:spcPct val="80000"/>
              </a:lnSpc>
              <a:buFont typeface="Wingdings" pitchFamily="-107" charset="2"/>
              <a:buChar char="Ø"/>
              <a:defRPr/>
            </a:pPr>
            <a:r>
              <a:rPr lang="es-AR" sz="2800" smtClean="0"/>
              <a:t>Nanosegundo = mil millonésima de segundo</a:t>
            </a:r>
          </a:p>
          <a:p>
            <a:pPr lvl="1" eaLnBrk="1" hangingPunct="1">
              <a:lnSpc>
                <a:spcPct val="80000"/>
              </a:lnSpc>
              <a:buFont typeface="Wingdings" pitchFamily="-107" charset="2"/>
              <a:buChar char="l"/>
              <a:defRPr/>
            </a:pPr>
            <a:r>
              <a:rPr lang="es-AR" sz="2400" smtClean="0"/>
              <a:t>El tiempo de acceso a RAM suele ser de </a:t>
            </a:r>
            <a:r>
              <a:rPr lang="es-AR" sz="2400" smtClean="0">
                <a:solidFill>
                  <a:schemeClr val="hlink"/>
                </a:solidFill>
              </a:rPr>
              <a:t>50 a 70 nanosegundos</a:t>
            </a:r>
            <a:r>
              <a:rPr lang="es-AR" sz="2400" smtClean="0"/>
              <a:t>.</a:t>
            </a:r>
          </a:p>
          <a:p>
            <a:pPr eaLnBrk="1" hangingPunct="1">
              <a:lnSpc>
                <a:spcPct val="80000"/>
              </a:lnSpc>
              <a:buFont typeface="Wingdings" pitchFamily="-107" charset="2"/>
              <a:buChar char="Ø"/>
              <a:defRPr/>
            </a:pPr>
            <a:r>
              <a:rPr lang="es-AR" sz="2800" smtClean="0"/>
              <a:t>Micron (micrómetro) = millonésima de un metro</a:t>
            </a:r>
          </a:p>
          <a:p>
            <a:pPr lvl="1" eaLnBrk="1" hangingPunct="1">
              <a:lnSpc>
                <a:spcPct val="80000"/>
              </a:lnSpc>
              <a:buFont typeface="Wingdings" pitchFamily="-107" charset="2"/>
              <a:buChar char="l"/>
              <a:defRPr/>
            </a:pPr>
            <a:r>
              <a:rPr lang="es-AR" sz="2400" smtClean="0"/>
              <a:t>Los circuitos en los chips de una computadora hasta hace algunos años se medían en </a:t>
            </a:r>
            <a:r>
              <a:rPr lang="es-AR" sz="2400" smtClean="0">
                <a:solidFill>
                  <a:schemeClr val="hlink"/>
                </a:solidFill>
              </a:rPr>
              <a:t>micrones  (o micras)</a:t>
            </a:r>
            <a:r>
              <a:rPr lang="es-AR" sz="2400" smtClean="0"/>
              <a:t>. Actualmente se los mide en nanometros (nanotechnology)</a:t>
            </a:r>
          </a:p>
        </p:txBody>
      </p:sp>
      <p:sp>
        <p:nvSpPr>
          <p:cNvPr id="168964" name="Rectangle 4"/>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body" idx="1"/>
          </p:nvPr>
        </p:nvSpPr>
        <p:spPr>
          <a:xfrm>
            <a:off x="685800" y="1676400"/>
            <a:ext cx="7772400" cy="4419600"/>
          </a:xfrm>
          <a:solidFill>
            <a:schemeClr val="accent1"/>
          </a:solidFill>
        </p:spPr>
        <p:txBody>
          <a:bodyPr/>
          <a:lstStyle/>
          <a:p>
            <a:pPr eaLnBrk="1" hangingPunct="1">
              <a:spcBef>
                <a:spcPct val="40000"/>
              </a:spcBef>
              <a:buFont typeface="Wingdings" pitchFamily="-107" charset="2"/>
              <a:buChar char="Ø"/>
              <a:defRPr/>
            </a:pPr>
            <a:r>
              <a:rPr lang="es-AR" sz="2600" smtClean="0"/>
              <a:t>Notar que el tiempo de un ciclo es inversamente proporcional a la frecuencia del reloj.</a:t>
            </a:r>
          </a:p>
          <a:p>
            <a:pPr eaLnBrk="1" hangingPunct="1">
              <a:spcBef>
                <a:spcPct val="40000"/>
              </a:spcBef>
              <a:buFont typeface="Wingdings" pitchFamily="-107" charset="2"/>
              <a:buChar char="Ø"/>
              <a:defRPr/>
            </a:pPr>
            <a:r>
              <a:rPr lang="es-AR" sz="2600" smtClean="0"/>
              <a:t>Un bus operando a 133 MHz tiene un tiempo de ciclo de 7.52 nanosegundos (T = 1/F):</a:t>
            </a:r>
          </a:p>
        </p:txBody>
      </p:sp>
      <p:sp>
        <p:nvSpPr>
          <p:cNvPr id="24579" name="Text Box 4"/>
          <p:cNvSpPr txBox="1">
            <a:spLocks noChangeArrowheads="1"/>
          </p:cNvSpPr>
          <p:nvPr/>
        </p:nvSpPr>
        <p:spPr bwMode="auto">
          <a:xfrm>
            <a:off x="3429000" y="5181600"/>
            <a:ext cx="4876800" cy="457200"/>
          </a:xfrm>
          <a:prstGeom prst="rect">
            <a:avLst/>
          </a:prstGeom>
          <a:solidFill>
            <a:srgbClr val="E2FED2"/>
          </a:solidFill>
          <a:ln w="9525">
            <a:noFill/>
            <a:miter lim="800000"/>
            <a:headEnd/>
            <a:tailEnd/>
          </a:ln>
        </p:spPr>
        <p:txBody>
          <a:bodyPr anchor="ctr">
            <a:spAutoFit/>
          </a:bodyPr>
          <a:lstStyle/>
          <a:p>
            <a:pPr eaLnBrk="0" hangingPunct="0">
              <a:spcBef>
                <a:spcPct val="50000"/>
              </a:spcBef>
            </a:pPr>
            <a:r>
              <a:rPr lang="en-US" sz="2400" b="1">
                <a:solidFill>
                  <a:srgbClr val="CC3300"/>
                </a:solidFill>
                <a:latin typeface="Times New Roman" pitchFamily="-107" charset="0"/>
              </a:rPr>
              <a:t>Volvamos al aviso...</a:t>
            </a:r>
            <a:endParaRPr lang="en-US" sz="3200" b="1">
              <a:solidFill>
                <a:srgbClr val="CC3300"/>
              </a:solidFill>
            </a:endParaRPr>
          </a:p>
        </p:txBody>
      </p:sp>
      <p:sp>
        <p:nvSpPr>
          <p:cNvPr id="24580" name="Text Box 5"/>
          <p:cNvSpPr txBox="1">
            <a:spLocks noChangeArrowheads="1"/>
          </p:cNvSpPr>
          <p:nvPr/>
        </p:nvSpPr>
        <p:spPr bwMode="auto">
          <a:xfrm>
            <a:off x="755650" y="3856038"/>
            <a:ext cx="7550150" cy="579437"/>
          </a:xfrm>
          <a:prstGeom prst="rect">
            <a:avLst/>
          </a:prstGeom>
          <a:solidFill>
            <a:schemeClr val="tx1"/>
          </a:solidFill>
          <a:ln w="9525">
            <a:noFill/>
            <a:miter lim="800000"/>
            <a:headEnd/>
            <a:tailEnd/>
          </a:ln>
        </p:spPr>
        <p:txBody>
          <a:bodyPr anchor="ctr">
            <a:spAutoFit/>
          </a:bodyPr>
          <a:lstStyle/>
          <a:p>
            <a:pPr eaLnBrk="0" hangingPunct="0">
              <a:spcBef>
                <a:spcPct val="50000"/>
              </a:spcBef>
            </a:pPr>
            <a:r>
              <a:rPr lang="en-US" sz="3200">
                <a:solidFill>
                  <a:srgbClr val="000000"/>
                </a:solidFill>
                <a:latin typeface="Times New Roman" pitchFamily="-107" charset="0"/>
              </a:rPr>
              <a:t>133,000,000 ciclos/segundo  =  7.52 ns/ciclo</a:t>
            </a:r>
            <a:endParaRPr lang="en-US" sz="4000">
              <a:solidFill>
                <a:srgbClr val="000000"/>
              </a:solidFill>
            </a:endParaRPr>
          </a:p>
        </p:txBody>
      </p:sp>
      <p:sp>
        <p:nvSpPr>
          <p:cNvPr id="169990" name="Rectangle 6"/>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D2"/>
          <p:cNvPicPr>
            <a:picLocks noChangeAspect="1" noChangeArrowheads="1"/>
          </p:cNvPicPr>
          <p:nvPr/>
        </p:nvPicPr>
        <p:blipFill>
          <a:blip r:embed="rId3"/>
          <a:srcRect r="16911"/>
          <a:stretch>
            <a:fillRect/>
          </a:stretch>
        </p:blipFill>
        <p:spPr bwMode="auto">
          <a:xfrm>
            <a:off x="76200" y="1447800"/>
            <a:ext cx="8763000" cy="4557713"/>
          </a:xfrm>
          <a:prstGeom prst="rect">
            <a:avLst/>
          </a:prstGeom>
          <a:noFill/>
          <a:ln w="9525">
            <a:noFill/>
            <a:miter lim="800000"/>
            <a:headEnd/>
            <a:tailEnd/>
          </a:ln>
        </p:spPr>
      </p:pic>
      <p:sp>
        <p:nvSpPr>
          <p:cNvPr id="25603" name="Rectangle 3"/>
          <p:cNvSpPr>
            <a:spLocks noChangeArrowheads="1"/>
          </p:cNvSpPr>
          <p:nvPr/>
        </p:nvSpPr>
        <p:spPr bwMode="auto">
          <a:xfrm>
            <a:off x="76200" y="1447800"/>
            <a:ext cx="5486400" cy="45720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5604" name="Rectangle 5"/>
          <p:cNvSpPr>
            <a:spLocks noChangeArrowheads="1"/>
          </p:cNvSpPr>
          <p:nvPr/>
        </p:nvSpPr>
        <p:spPr bwMode="auto">
          <a:xfrm>
            <a:off x="5562600" y="3048000"/>
            <a:ext cx="3276600" cy="29718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5605" name="Line 6"/>
          <p:cNvSpPr>
            <a:spLocks noChangeShapeType="1"/>
          </p:cNvSpPr>
          <p:nvPr/>
        </p:nvSpPr>
        <p:spPr bwMode="auto">
          <a:xfrm>
            <a:off x="4724400" y="2362200"/>
            <a:ext cx="1066800" cy="152400"/>
          </a:xfrm>
          <a:prstGeom prst="line">
            <a:avLst/>
          </a:prstGeom>
          <a:noFill/>
          <a:ln w="47625">
            <a:solidFill>
              <a:srgbClr val="0033CC"/>
            </a:solidFill>
            <a:round/>
            <a:headEnd/>
            <a:tailEnd type="triangle" w="med" len="med"/>
          </a:ln>
        </p:spPr>
        <p:txBody>
          <a:bodyPr wrap="none" anchor="ctr"/>
          <a:lstStyle/>
          <a:p>
            <a:endParaRPr lang="es-ES"/>
          </a:p>
        </p:txBody>
      </p:sp>
      <p:sp>
        <p:nvSpPr>
          <p:cNvPr id="25606" name="Line 7"/>
          <p:cNvSpPr>
            <a:spLocks noChangeShapeType="1"/>
          </p:cNvSpPr>
          <p:nvPr/>
        </p:nvSpPr>
        <p:spPr bwMode="auto">
          <a:xfrm flipV="1">
            <a:off x="5562600" y="3048000"/>
            <a:ext cx="838200" cy="1600200"/>
          </a:xfrm>
          <a:prstGeom prst="line">
            <a:avLst/>
          </a:prstGeom>
          <a:noFill/>
          <a:ln w="47625">
            <a:solidFill>
              <a:srgbClr val="0033CC"/>
            </a:solidFill>
            <a:round/>
            <a:headEnd/>
            <a:tailEnd type="triangle" w="med" len="med"/>
          </a:ln>
        </p:spPr>
        <p:txBody>
          <a:bodyPr wrap="none" anchor="ctr"/>
          <a:lstStyle/>
          <a:p>
            <a:endParaRPr lang="es-ES"/>
          </a:p>
        </p:txBody>
      </p:sp>
      <p:sp>
        <p:nvSpPr>
          <p:cNvPr id="25607" name="Rectangle 8"/>
          <p:cNvSpPr>
            <a:spLocks noChangeArrowheads="1"/>
          </p:cNvSpPr>
          <p:nvPr/>
        </p:nvSpPr>
        <p:spPr bwMode="auto">
          <a:xfrm>
            <a:off x="6858000" y="2743200"/>
            <a:ext cx="1981200" cy="3048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5608" name="Text Box 9"/>
          <p:cNvSpPr txBox="1">
            <a:spLocks noChangeArrowheads="1"/>
          </p:cNvSpPr>
          <p:nvPr/>
        </p:nvSpPr>
        <p:spPr bwMode="auto">
          <a:xfrm>
            <a:off x="2590800" y="4389438"/>
            <a:ext cx="5318125" cy="1609725"/>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El bus del sistema mueve datos dentro de la computadora.  Cuando más rapido el bus mejor la performance.  Este corre a 133MHz.</a:t>
            </a:r>
            <a:endParaRPr lang="es-AR" sz="3600"/>
          </a:p>
        </p:txBody>
      </p:sp>
      <p:sp>
        <p:nvSpPr>
          <p:cNvPr id="25609" name="Text Box 10"/>
          <p:cNvSpPr txBox="1">
            <a:spLocks noChangeArrowheads="1"/>
          </p:cNvSpPr>
          <p:nvPr/>
        </p:nvSpPr>
        <p:spPr bwMode="auto">
          <a:xfrm>
            <a:off x="304800" y="1524000"/>
            <a:ext cx="4953000" cy="1609725"/>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El microprocesador es el “cerebro” del sistema.  Ejecuta las instrucciones de los programas.  Este es un Pentium III (Intel) corriendo a 667MHz.</a:t>
            </a:r>
            <a:endParaRPr lang="es-AR" sz="4400">
              <a:latin typeface="Times New Roman" pitchFamily="-107" charset="0"/>
            </a:endParaRPr>
          </a:p>
        </p:txBody>
      </p:sp>
      <p:sp>
        <p:nvSpPr>
          <p:cNvPr id="25610" name="Rectangle 11"/>
          <p:cNvSpPr>
            <a:spLocks noChangeArrowheads="1"/>
          </p:cNvSpPr>
          <p:nvPr/>
        </p:nvSpPr>
        <p:spPr bwMode="auto">
          <a:xfrm>
            <a:off x="5562600" y="1447800"/>
            <a:ext cx="3276600" cy="914400"/>
          </a:xfrm>
          <a:prstGeom prst="rect">
            <a:avLst/>
          </a:prstGeom>
          <a:solidFill>
            <a:srgbClr val="D2FDFE">
              <a:alpha val="50195"/>
            </a:srgbClr>
          </a:solidFill>
          <a:ln w="9525">
            <a:noFill/>
            <a:miter lim="800000"/>
            <a:headEnd/>
            <a:tailEnd/>
          </a:ln>
        </p:spPr>
        <p:txBody>
          <a:bodyPr wrap="none" anchor="ctr"/>
          <a:lstStyle/>
          <a:p>
            <a:endParaRPr lang="es-ES"/>
          </a:p>
        </p:txBody>
      </p:sp>
      <p:sp>
        <p:nvSpPr>
          <p:cNvPr id="171020" name="Rectangle 12"/>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ChangeArrowheads="1"/>
          </p:cNvSpPr>
          <p:nvPr/>
        </p:nvSpPr>
        <p:spPr bwMode="auto">
          <a:xfrm>
            <a:off x="323850" y="1196975"/>
            <a:ext cx="8424863" cy="5400675"/>
          </a:xfrm>
          <a:prstGeom prst="rect">
            <a:avLst/>
          </a:prstGeom>
          <a:solidFill>
            <a:schemeClr val="accent1"/>
          </a:solidFill>
          <a:ln w="9525">
            <a:noFill/>
            <a:miter lim="800000"/>
            <a:headEnd/>
            <a:tailEnd/>
          </a:ln>
          <a:effectLst/>
        </p:spPr>
        <p:txBody>
          <a:bodyPr/>
          <a:lstStyle/>
          <a:p>
            <a:pPr marL="342900" indent="-342900">
              <a:spcBef>
                <a:spcPct val="50000"/>
              </a:spcBef>
              <a:buClr>
                <a:schemeClr val="hlink"/>
              </a:buClr>
              <a:buSzPct val="80000"/>
              <a:buFont typeface="Wingdings" pitchFamily="-107" charset="2"/>
              <a:buChar char="Ø"/>
              <a:defRPr/>
            </a:pPr>
            <a:r>
              <a:rPr lang="es-AR" sz="2600">
                <a:effectLst>
                  <a:outerShdw blurRad="38100" dist="38100" dir="2700000" algn="tl">
                    <a:srgbClr val="000000"/>
                  </a:outerShdw>
                </a:effectLst>
              </a:rPr>
              <a:t>Las computadoras con </a:t>
            </a:r>
            <a:r>
              <a:rPr lang="es-AR" sz="2600">
                <a:solidFill>
                  <a:schemeClr val="hlink"/>
                </a:solidFill>
                <a:effectLst>
                  <a:outerShdw blurRad="38100" dist="38100" dir="2700000" algn="tl">
                    <a:srgbClr val="000000"/>
                  </a:outerShdw>
                </a:effectLst>
              </a:rPr>
              <a:t>mucha memoria principal</a:t>
            </a:r>
            <a:r>
              <a:rPr lang="es-AR" sz="2600">
                <a:effectLst>
                  <a:outerShdw blurRad="38100" dist="38100" dir="2700000" algn="tl">
                    <a:srgbClr val="000000"/>
                  </a:outerShdw>
                </a:effectLst>
              </a:rPr>
              <a:t> pueden correr programas </a:t>
            </a:r>
            <a:r>
              <a:rPr lang="es-AR" sz="2600">
                <a:solidFill>
                  <a:schemeClr val="hlink"/>
                </a:solidFill>
                <a:effectLst>
                  <a:outerShdw blurRad="38100" dist="38100" dir="2700000" algn="tl">
                    <a:srgbClr val="000000"/>
                  </a:outerShdw>
                </a:effectLst>
              </a:rPr>
              <a:t>más grandes con mayor velocidad</a:t>
            </a:r>
            <a:r>
              <a:rPr lang="es-AR" sz="2600">
                <a:effectLst>
                  <a:outerShdw blurRad="38100" dist="38100" dir="2700000" algn="tl">
                    <a:srgbClr val="000000"/>
                  </a:outerShdw>
                </a:effectLst>
              </a:rPr>
              <a:t> que las computadoras que tienen poca memoria.</a:t>
            </a:r>
          </a:p>
          <a:p>
            <a:pPr marL="342900" indent="-342900">
              <a:spcBef>
                <a:spcPct val="50000"/>
              </a:spcBef>
              <a:buClr>
                <a:schemeClr val="hlink"/>
              </a:buClr>
              <a:buSzPct val="80000"/>
              <a:buFont typeface="Wingdings" pitchFamily="-107" charset="2"/>
              <a:buChar char="Ø"/>
              <a:defRPr/>
            </a:pPr>
            <a:r>
              <a:rPr lang="es-AR" sz="2600">
                <a:effectLst>
                  <a:outerShdw blurRad="38100" dist="38100" dir="2700000" algn="tl">
                    <a:srgbClr val="000000"/>
                  </a:outerShdw>
                </a:effectLst>
              </a:rPr>
              <a:t>RAM es la sigla para nombrar a </a:t>
            </a:r>
            <a:r>
              <a:rPr lang="es-AR" sz="2600">
                <a:solidFill>
                  <a:schemeClr val="hlink"/>
                </a:solidFill>
                <a:effectLst>
                  <a:outerShdw blurRad="38100" dist="38100" dir="2700000" algn="tl">
                    <a:srgbClr val="000000"/>
                  </a:outerShdw>
                </a:effectLst>
              </a:rPr>
              <a:t>memoria de acceso aleatorio</a:t>
            </a:r>
            <a:r>
              <a:rPr lang="es-AR" sz="2600">
                <a:effectLst>
                  <a:outerShdw blurRad="38100" dist="38100" dir="2700000" algn="tl">
                    <a:srgbClr val="000000"/>
                  </a:outerShdw>
                </a:effectLst>
              </a:rPr>
              <a:t>. Esto significa que si se conoce su locación, los contenidos pueden ser accedidos directamente (y no en forma secuencial como por ejemplo las viejas unidades de cinta).</a:t>
            </a:r>
            <a:endParaRPr lang="en-US" sz="2600">
              <a:effectLst>
                <a:outerShdw blurRad="38100" dist="38100" dir="2700000" algn="tl">
                  <a:srgbClr val="000000"/>
                </a:outerShdw>
              </a:effectLst>
            </a:endParaRPr>
          </a:p>
          <a:p>
            <a:pPr marL="342900" indent="-342900">
              <a:spcBef>
                <a:spcPct val="50000"/>
              </a:spcBef>
              <a:buClr>
                <a:schemeClr val="hlink"/>
              </a:buClr>
              <a:buSzPct val="80000"/>
              <a:buFont typeface="Wingdings" pitchFamily="-107" charset="2"/>
              <a:buChar char="Ø"/>
              <a:defRPr/>
            </a:pPr>
            <a:r>
              <a:rPr lang="en-US" sz="2600">
                <a:effectLst>
                  <a:outerShdw blurRad="38100" dist="38100" dir="2700000" algn="tl">
                    <a:srgbClr val="000000"/>
                  </a:outerShdw>
                </a:effectLst>
              </a:rPr>
              <a:t>El </a:t>
            </a:r>
            <a:r>
              <a:rPr lang="en-US" sz="2600" b="1">
                <a:effectLst>
                  <a:outerShdw blurRad="38100" dist="38100" dir="2700000" algn="tl">
                    <a:srgbClr val="000000"/>
                  </a:outerShdw>
                </a:effectLst>
              </a:rPr>
              <a:t>cache</a:t>
            </a:r>
            <a:r>
              <a:rPr lang="en-US" sz="2600">
                <a:effectLst>
                  <a:outerShdw blurRad="38100" dist="38100" dir="2700000" algn="tl">
                    <a:srgbClr val="000000"/>
                  </a:outerShdw>
                </a:effectLst>
              </a:rPr>
              <a:t> es un tipo de </a:t>
            </a:r>
            <a:r>
              <a:rPr lang="en-US" sz="2600">
                <a:solidFill>
                  <a:schemeClr val="hlink"/>
                </a:solidFill>
                <a:effectLst>
                  <a:outerShdw blurRad="38100" dist="38100" dir="2700000" algn="tl">
                    <a:srgbClr val="000000"/>
                  </a:outerShdw>
                </a:effectLst>
              </a:rPr>
              <a:t>memoria temporaria</a:t>
            </a:r>
            <a:r>
              <a:rPr lang="en-US" sz="2600">
                <a:effectLst>
                  <a:outerShdw blurRad="38100" dist="38100" dir="2700000" algn="tl">
                    <a:srgbClr val="000000"/>
                  </a:outerShdw>
                </a:effectLst>
              </a:rPr>
              <a:t> que puede ser accedida más rápidamente que la memoria del sistema. Ambas son de tipo RAM.</a:t>
            </a:r>
          </a:p>
        </p:txBody>
      </p:sp>
      <p:sp>
        <p:nvSpPr>
          <p:cNvPr id="172036" name="Rectangle 4"/>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AD2"/>
          <p:cNvPicPr>
            <a:picLocks noChangeAspect="1" noChangeArrowheads="1"/>
          </p:cNvPicPr>
          <p:nvPr/>
        </p:nvPicPr>
        <p:blipFill>
          <a:blip r:embed="rId3"/>
          <a:srcRect l="5774" t="8348" r="12675"/>
          <a:stretch>
            <a:fillRect/>
          </a:stretch>
        </p:blipFill>
        <p:spPr bwMode="auto">
          <a:xfrm>
            <a:off x="228600" y="1447800"/>
            <a:ext cx="8610600" cy="4183063"/>
          </a:xfrm>
          <a:prstGeom prst="rect">
            <a:avLst/>
          </a:prstGeom>
          <a:noFill/>
          <a:ln w="9525">
            <a:noFill/>
            <a:miter lim="800000"/>
            <a:headEnd/>
            <a:tailEnd/>
          </a:ln>
        </p:spPr>
      </p:pic>
      <p:sp>
        <p:nvSpPr>
          <p:cNvPr id="27651" name="Rectangle 3"/>
          <p:cNvSpPr>
            <a:spLocks noChangeArrowheads="1"/>
          </p:cNvSpPr>
          <p:nvPr/>
        </p:nvSpPr>
        <p:spPr bwMode="auto">
          <a:xfrm>
            <a:off x="228600" y="1447800"/>
            <a:ext cx="5334000" cy="41910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7652" name="Rectangle 5"/>
          <p:cNvSpPr>
            <a:spLocks noChangeArrowheads="1"/>
          </p:cNvSpPr>
          <p:nvPr/>
        </p:nvSpPr>
        <p:spPr bwMode="auto">
          <a:xfrm>
            <a:off x="5562600" y="3048000"/>
            <a:ext cx="3276600" cy="25908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7653" name="Line 6"/>
          <p:cNvSpPr>
            <a:spLocks noChangeShapeType="1"/>
          </p:cNvSpPr>
          <p:nvPr/>
        </p:nvSpPr>
        <p:spPr bwMode="auto">
          <a:xfrm flipV="1">
            <a:off x="6019800" y="2971800"/>
            <a:ext cx="381000" cy="1295400"/>
          </a:xfrm>
          <a:prstGeom prst="line">
            <a:avLst/>
          </a:prstGeom>
          <a:noFill/>
          <a:ln w="47625">
            <a:solidFill>
              <a:srgbClr val="0033CC"/>
            </a:solidFill>
            <a:round/>
            <a:headEnd/>
            <a:tailEnd type="triangle" w="med" len="med"/>
          </a:ln>
        </p:spPr>
        <p:txBody>
          <a:bodyPr wrap="none" anchor="ctr"/>
          <a:lstStyle/>
          <a:p>
            <a:endParaRPr lang="es-ES"/>
          </a:p>
        </p:txBody>
      </p:sp>
      <p:sp>
        <p:nvSpPr>
          <p:cNvPr id="27654" name="Rectangle 7"/>
          <p:cNvSpPr>
            <a:spLocks noChangeArrowheads="1"/>
          </p:cNvSpPr>
          <p:nvPr/>
        </p:nvSpPr>
        <p:spPr bwMode="auto">
          <a:xfrm>
            <a:off x="5562600" y="1447800"/>
            <a:ext cx="3276600" cy="8382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7655" name="Text Box 8"/>
          <p:cNvSpPr txBox="1">
            <a:spLocks noChangeArrowheads="1"/>
          </p:cNvSpPr>
          <p:nvPr/>
        </p:nvSpPr>
        <p:spPr bwMode="auto">
          <a:xfrm>
            <a:off x="1524000" y="4241800"/>
            <a:ext cx="7162800" cy="1244600"/>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 y 2 niveles de cache de memoria, el cache de nivel 1 (L1) es más chica y (seguramente) más rapida que la cache L2. </a:t>
            </a:r>
            <a:endParaRPr lang="es-AR" sz="3600"/>
          </a:p>
        </p:txBody>
      </p:sp>
      <p:sp>
        <p:nvSpPr>
          <p:cNvPr id="27656" name="Rectangle 9"/>
          <p:cNvSpPr>
            <a:spLocks noChangeArrowheads="1"/>
          </p:cNvSpPr>
          <p:nvPr/>
        </p:nvSpPr>
        <p:spPr bwMode="auto">
          <a:xfrm>
            <a:off x="5562600" y="2286000"/>
            <a:ext cx="838200" cy="3048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7657" name="Line 10"/>
          <p:cNvSpPr>
            <a:spLocks noChangeShapeType="1"/>
          </p:cNvSpPr>
          <p:nvPr/>
        </p:nvSpPr>
        <p:spPr bwMode="auto">
          <a:xfrm>
            <a:off x="5029200" y="2286000"/>
            <a:ext cx="1295400" cy="228600"/>
          </a:xfrm>
          <a:prstGeom prst="line">
            <a:avLst/>
          </a:prstGeom>
          <a:noFill/>
          <a:ln w="47625">
            <a:solidFill>
              <a:srgbClr val="0033CC"/>
            </a:solidFill>
            <a:round/>
            <a:headEnd/>
            <a:tailEnd type="triangle" w="med" len="med"/>
          </a:ln>
        </p:spPr>
        <p:txBody>
          <a:bodyPr wrap="none" anchor="ctr"/>
          <a:lstStyle/>
          <a:p>
            <a:endParaRPr lang="es-ES"/>
          </a:p>
        </p:txBody>
      </p:sp>
      <p:sp>
        <p:nvSpPr>
          <p:cNvPr id="27658" name="Text Box 11"/>
          <p:cNvSpPr txBox="1">
            <a:spLocks noChangeArrowheads="1"/>
          </p:cNvSpPr>
          <p:nvPr/>
        </p:nvSpPr>
        <p:spPr bwMode="auto">
          <a:xfrm>
            <a:off x="762000" y="1524000"/>
            <a:ext cx="4343400" cy="1244600"/>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Este sistema tiene 64MB de una memoria dinámica RAM sincrónica (SDRAM) . . .</a:t>
            </a:r>
            <a:endParaRPr lang="es-AR" sz="4400">
              <a:latin typeface="Times New Roman" pitchFamily="-107" charset="0"/>
            </a:endParaRPr>
          </a:p>
        </p:txBody>
      </p:sp>
      <p:sp>
        <p:nvSpPr>
          <p:cNvPr id="173068" name="Rectangle 12"/>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descr="AD2"/>
          <p:cNvPicPr>
            <a:picLocks noChangeAspect="1" noChangeArrowheads="1"/>
          </p:cNvPicPr>
          <p:nvPr/>
        </p:nvPicPr>
        <p:blipFill>
          <a:blip r:embed="rId3"/>
          <a:srcRect l="7933" t="8342" r="9856"/>
          <a:stretch>
            <a:fillRect/>
          </a:stretch>
        </p:blipFill>
        <p:spPr bwMode="auto">
          <a:xfrm>
            <a:off x="228600" y="1447800"/>
            <a:ext cx="8686800" cy="4186238"/>
          </a:xfrm>
          <a:prstGeom prst="rect">
            <a:avLst/>
          </a:prstGeom>
          <a:noFill/>
          <a:ln w="9525">
            <a:noFill/>
            <a:miter lim="800000"/>
            <a:headEnd/>
            <a:tailEnd/>
          </a:ln>
        </p:spPr>
      </p:pic>
      <p:sp>
        <p:nvSpPr>
          <p:cNvPr id="28675" name="Rectangle 4"/>
          <p:cNvSpPr>
            <a:spLocks noChangeArrowheads="1"/>
          </p:cNvSpPr>
          <p:nvPr/>
        </p:nvSpPr>
        <p:spPr bwMode="auto">
          <a:xfrm>
            <a:off x="228600" y="1447800"/>
            <a:ext cx="4800600" cy="41910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8676" name="Rectangle 5"/>
          <p:cNvSpPr>
            <a:spLocks noChangeArrowheads="1"/>
          </p:cNvSpPr>
          <p:nvPr/>
        </p:nvSpPr>
        <p:spPr bwMode="auto">
          <a:xfrm>
            <a:off x="5029200" y="3352800"/>
            <a:ext cx="3886200" cy="22860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8677" name="Line 6"/>
          <p:cNvSpPr>
            <a:spLocks noChangeShapeType="1"/>
          </p:cNvSpPr>
          <p:nvPr/>
        </p:nvSpPr>
        <p:spPr bwMode="auto">
          <a:xfrm flipV="1">
            <a:off x="3886200" y="3276600"/>
            <a:ext cx="1066800" cy="1143000"/>
          </a:xfrm>
          <a:prstGeom prst="line">
            <a:avLst/>
          </a:prstGeom>
          <a:noFill/>
          <a:ln w="47625">
            <a:solidFill>
              <a:srgbClr val="0033CC"/>
            </a:solidFill>
            <a:round/>
            <a:headEnd/>
            <a:tailEnd type="triangle" w="med" len="med"/>
          </a:ln>
        </p:spPr>
        <p:txBody>
          <a:bodyPr wrap="none" anchor="ctr"/>
          <a:lstStyle/>
          <a:p>
            <a:endParaRPr lang="es-ES"/>
          </a:p>
        </p:txBody>
      </p:sp>
      <p:sp>
        <p:nvSpPr>
          <p:cNvPr id="28678" name="Rectangle 7"/>
          <p:cNvSpPr>
            <a:spLocks noChangeArrowheads="1"/>
          </p:cNvSpPr>
          <p:nvPr/>
        </p:nvSpPr>
        <p:spPr bwMode="auto">
          <a:xfrm>
            <a:off x="5029200" y="1447800"/>
            <a:ext cx="3886200" cy="15240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8679" name="Text Box 8"/>
          <p:cNvSpPr txBox="1">
            <a:spLocks noChangeArrowheads="1"/>
          </p:cNvSpPr>
          <p:nvPr/>
        </p:nvSpPr>
        <p:spPr bwMode="auto">
          <a:xfrm>
            <a:off x="1524000" y="4149725"/>
            <a:ext cx="6934200" cy="1609725"/>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Este es de 30GB.  7200 RPM es la velocidad de rotacion del disco. En gral, cuanto más rapido gira el disco más datos puede enviar a la RAM por unidad de tiempo.</a:t>
            </a:r>
            <a:endParaRPr lang="es-AR" sz="2800">
              <a:latin typeface="Times New Roman" pitchFamily="-107" charset="0"/>
            </a:endParaRPr>
          </a:p>
        </p:txBody>
      </p:sp>
      <p:sp>
        <p:nvSpPr>
          <p:cNvPr id="28680" name="Text Box 9"/>
          <p:cNvSpPr txBox="1">
            <a:spLocks noChangeArrowheads="1"/>
          </p:cNvSpPr>
          <p:nvPr/>
        </p:nvSpPr>
        <p:spPr bwMode="auto">
          <a:xfrm>
            <a:off x="228600" y="1163638"/>
            <a:ext cx="4114800" cy="1306512"/>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La capacidad de HD determina la cantidad y el tamaño de los datos que podemos almacenar.</a:t>
            </a:r>
            <a:r>
              <a:rPr lang="es-AR" sz="2800">
                <a:latin typeface="Times New Roman" pitchFamily="-107" charset="0"/>
              </a:rPr>
              <a:t>  </a:t>
            </a:r>
            <a:endParaRPr lang="es-AR" sz="4400">
              <a:latin typeface="Times New Roman" pitchFamily="-107" charset="0"/>
            </a:endParaRPr>
          </a:p>
        </p:txBody>
      </p:sp>
      <p:sp>
        <p:nvSpPr>
          <p:cNvPr id="174090" name="Rectangle 10"/>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descr="AD2"/>
          <p:cNvPicPr>
            <a:picLocks noChangeAspect="1" noChangeArrowheads="1"/>
          </p:cNvPicPr>
          <p:nvPr/>
        </p:nvPicPr>
        <p:blipFill>
          <a:blip r:embed="rId3"/>
          <a:srcRect l="7933" t="8342" r="9856"/>
          <a:stretch>
            <a:fillRect/>
          </a:stretch>
        </p:blipFill>
        <p:spPr bwMode="auto">
          <a:xfrm>
            <a:off x="228600" y="1447800"/>
            <a:ext cx="8686800" cy="4186238"/>
          </a:xfrm>
          <a:prstGeom prst="rect">
            <a:avLst/>
          </a:prstGeom>
          <a:noFill/>
          <a:ln w="9525">
            <a:noFill/>
            <a:miter lim="800000"/>
            <a:headEnd/>
            <a:tailEnd/>
          </a:ln>
        </p:spPr>
      </p:pic>
      <p:sp>
        <p:nvSpPr>
          <p:cNvPr id="29699" name="Rectangle 4"/>
          <p:cNvSpPr>
            <a:spLocks noChangeArrowheads="1"/>
          </p:cNvSpPr>
          <p:nvPr/>
        </p:nvSpPr>
        <p:spPr bwMode="auto">
          <a:xfrm>
            <a:off x="228600" y="1447800"/>
            <a:ext cx="4800600" cy="41910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9700" name="Rectangle 5"/>
          <p:cNvSpPr>
            <a:spLocks noChangeArrowheads="1"/>
          </p:cNvSpPr>
          <p:nvPr/>
        </p:nvSpPr>
        <p:spPr bwMode="auto">
          <a:xfrm>
            <a:off x="5029200" y="3657600"/>
            <a:ext cx="3886200" cy="1981200"/>
          </a:xfrm>
          <a:prstGeom prst="rect">
            <a:avLst/>
          </a:prstGeom>
          <a:solidFill>
            <a:srgbClr val="D2FDFE">
              <a:alpha val="50195"/>
            </a:srgbClr>
          </a:solidFill>
          <a:ln w="9525">
            <a:noFill/>
            <a:miter lim="800000"/>
            <a:headEnd/>
            <a:tailEnd/>
          </a:ln>
        </p:spPr>
        <p:txBody>
          <a:bodyPr wrap="none" anchor="ctr"/>
          <a:lstStyle/>
          <a:p>
            <a:endParaRPr lang="es-ES"/>
          </a:p>
        </p:txBody>
      </p:sp>
      <p:sp>
        <p:nvSpPr>
          <p:cNvPr id="29701" name="Line 6"/>
          <p:cNvSpPr>
            <a:spLocks noChangeShapeType="1"/>
          </p:cNvSpPr>
          <p:nvPr/>
        </p:nvSpPr>
        <p:spPr bwMode="auto">
          <a:xfrm flipV="1">
            <a:off x="4495800" y="3581400"/>
            <a:ext cx="1371600" cy="1143000"/>
          </a:xfrm>
          <a:prstGeom prst="line">
            <a:avLst/>
          </a:prstGeom>
          <a:noFill/>
          <a:ln w="47625">
            <a:solidFill>
              <a:srgbClr val="0033CC"/>
            </a:solidFill>
            <a:round/>
            <a:headEnd/>
            <a:tailEnd type="triangle" w="med" len="med"/>
          </a:ln>
        </p:spPr>
        <p:txBody>
          <a:bodyPr wrap="none" anchor="ctr"/>
          <a:lstStyle/>
          <a:p>
            <a:endParaRPr lang="es-ES"/>
          </a:p>
        </p:txBody>
      </p:sp>
      <p:sp>
        <p:nvSpPr>
          <p:cNvPr id="29702" name="Rectangle 7"/>
          <p:cNvSpPr>
            <a:spLocks noChangeArrowheads="1"/>
          </p:cNvSpPr>
          <p:nvPr/>
        </p:nvSpPr>
        <p:spPr bwMode="auto">
          <a:xfrm>
            <a:off x="4953000" y="1447800"/>
            <a:ext cx="3962400" cy="1524000"/>
          </a:xfrm>
          <a:prstGeom prst="rect">
            <a:avLst/>
          </a:prstGeom>
          <a:solidFill>
            <a:srgbClr val="D2FDFE">
              <a:alpha val="50195"/>
            </a:srgbClr>
          </a:solidFill>
          <a:ln w="9525">
            <a:noFill/>
            <a:miter lim="800000"/>
            <a:headEnd/>
            <a:tailEnd/>
          </a:ln>
        </p:spPr>
        <p:txBody>
          <a:bodyPr wrap="none" anchor="ctr"/>
          <a:lstStyle/>
          <a:p>
            <a:pPr algn="ctr" eaLnBrk="0" hangingPunct="0"/>
            <a:endParaRPr lang="es-AR" sz="3600"/>
          </a:p>
        </p:txBody>
      </p:sp>
      <p:sp>
        <p:nvSpPr>
          <p:cNvPr id="29703" name="Text Box 8"/>
          <p:cNvSpPr txBox="1">
            <a:spLocks noChangeArrowheads="1"/>
          </p:cNvSpPr>
          <p:nvPr/>
        </p:nvSpPr>
        <p:spPr bwMode="auto">
          <a:xfrm>
            <a:off x="1752600" y="4652963"/>
            <a:ext cx="6781800" cy="879475"/>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Un CD-ROM puede almacenar entre 640 y 700MB de datos. 48x describe su velocidad.</a:t>
            </a:r>
            <a:endParaRPr lang="es-AR" sz="2800">
              <a:latin typeface="Times New Roman" pitchFamily="-107" charset="0"/>
            </a:endParaRPr>
          </a:p>
        </p:txBody>
      </p:sp>
      <p:sp>
        <p:nvSpPr>
          <p:cNvPr id="29704" name="Rectangle 9"/>
          <p:cNvSpPr>
            <a:spLocks noChangeArrowheads="1"/>
          </p:cNvSpPr>
          <p:nvPr/>
        </p:nvSpPr>
        <p:spPr bwMode="auto">
          <a:xfrm>
            <a:off x="6553200" y="2971800"/>
            <a:ext cx="2362200" cy="304800"/>
          </a:xfrm>
          <a:prstGeom prst="rect">
            <a:avLst/>
          </a:prstGeom>
          <a:solidFill>
            <a:srgbClr val="D2FDFE">
              <a:alpha val="50195"/>
            </a:srgbClr>
          </a:solidFill>
          <a:ln w="9525">
            <a:noFill/>
            <a:miter lim="800000"/>
            <a:headEnd/>
            <a:tailEnd/>
          </a:ln>
        </p:spPr>
        <p:txBody>
          <a:bodyPr wrap="none" anchor="ctr"/>
          <a:lstStyle/>
          <a:p>
            <a:pPr algn="ctr" eaLnBrk="0" hangingPunct="0"/>
            <a:endParaRPr lang="es-AR" sz="3600"/>
          </a:p>
        </p:txBody>
      </p:sp>
      <p:sp>
        <p:nvSpPr>
          <p:cNvPr id="29705" name="Rectangle 10"/>
          <p:cNvSpPr>
            <a:spLocks noChangeArrowheads="1"/>
          </p:cNvSpPr>
          <p:nvPr/>
        </p:nvSpPr>
        <p:spPr bwMode="auto">
          <a:xfrm>
            <a:off x="5029200" y="2895600"/>
            <a:ext cx="914400" cy="381000"/>
          </a:xfrm>
          <a:prstGeom prst="rect">
            <a:avLst/>
          </a:prstGeom>
          <a:solidFill>
            <a:srgbClr val="D2FDFE">
              <a:alpha val="50195"/>
            </a:srgbClr>
          </a:solidFill>
          <a:ln w="9525">
            <a:noFill/>
            <a:miter lim="800000"/>
            <a:headEnd/>
            <a:tailEnd/>
          </a:ln>
        </p:spPr>
        <p:txBody>
          <a:bodyPr wrap="none" anchor="ctr"/>
          <a:lstStyle/>
          <a:p>
            <a:pPr algn="ctr" eaLnBrk="0" hangingPunct="0"/>
            <a:endParaRPr lang="es-AR" sz="3600"/>
          </a:p>
        </p:txBody>
      </p:sp>
      <p:sp>
        <p:nvSpPr>
          <p:cNvPr id="29706" name="Line 11"/>
          <p:cNvSpPr>
            <a:spLocks noChangeShapeType="1"/>
          </p:cNvSpPr>
          <p:nvPr/>
        </p:nvSpPr>
        <p:spPr bwMode="auto">
          <a:xfrm>
            <a:off x="3962400" y="2590800"/>
            <a:ext cx="1752600" cy="533400"/>
          </a:xfrm>
          <a:prstGeom prst="line">
            <a:avLst/>
          </a:prstGeom>
          <a:noFill/>
          <a:ln w="47625">
            <a:solidFill>
              <a:srgbClr val="0033CC"/>
            </a:solidFill>
            <a:round/>
            <a:headEnd/>
            <a:tailEnd type="triangle" w="med" len="med"/>
          </a:ln>
        </p:spPr>
        <p:txBody>
          <a:bodyPr wrap="none" anchor="ctr"/>
          <a:lstStyle/>
          <a:p>
            <a:endParaRPr lang="es-ES"/>
          </a:p>
        </p:txBody>
      </p:sp>
      <p:sp>
        <p:nvSpPr>
          <p:cNvPr id="29707" name="Text Box 12"/>
          <p:cNvSpPr txBox="1">
            <a:spLocks noChangeArrowheads="1"/>
          </p:cNvSpPr>
          <p:nvPr/>
        </p:nvSpPr>
        <p:spPr bwMode="auto">
          <a:xfrm>
            <a:off x="228600" y="1392238"/>
            <a:ext cx="7010400" cy="1306512"/>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EIDE (</a:t>
            </a:r>
            <a:r>
              <a:rPr lang="es-AR" sz="2400" i="1">
                <a:latin typeface="Times New Roman" pitchFamily="-107" charset="0"/>
              </a:rPr>
              <a:t>enhanced integrated drive electronics): </a:t>
            </a:r>
            <a:r>
              <a:rPr lang="es-AR" sz="2400">
                <a:latin typeface="Times New Roman" pitchFamily="-107" charset="0"/>
              </a:rPr>
              <a:t>Especificación de la interfaz que describe cómo el HD debe comunicarse con otros componentes.</a:t>
            </a:r>
            <a:r>
              <a:rPr lang="es-AR" sz="2800">
                <a:latin typeface="Times New Roman" pitchFamily="-107" charset="0"/>
              </a:rPr>
              <a:t>  </a:t>
            </a:r>
            <a:endParaRPr lang="es-AR" sz="4400">
              <a:latin typeface="Times New Roman" pitchFamily="-107" charset="0"/>
            </a:endParaRPr>
          </a:p>
        </p:txBody>
      </p:sp>
      <p:sp>
        <p:nvSpPr>
          <p:cNvPr id="175117" name="Rectangle 13"/>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AD2"/>
          <p:cNvPicPr>
            <a:picLocks noChangeAspect="1" noChangeArrowheads="1"/>
          </p:cNvPicPr>
          <p:nvPr/>
        </p:nvPicPr>
        <p:blipFill>
          <a:blip r:embed="rId3"/>
          <a:srcRect l="14903" t="8342" r="2884"/>
          <a:stretch>
            <a:fillRect/>
          </a:stretch>
        </p:blipFill>
        <p:spPr bwMode="auto">
          <a:xfrm>
            <a:off x="152400" y="1676400"/>
            <a:ext cx="8686800" cy="4186238"/>
          </a:xfrm>
          <a:prstGeom prst="rect">
            <a:avLst/>
          </a:prstGeom>
          <a:noFill/>
          <a:ln w="9525">
            <a:noFill/>
            <a:miter lim="800000"/>
            <a:headEnd/>
            <a:tailEnd/>
          </a:ln>
        </p:spPr>
      </p:pic>
      <p:sp>
        <p:nvSpPr>
          <p:cNvPr id="30723" name="Rectangle 4"/>
          <p:cNvSpPr>
            <a:spLocks noChangeArrowheads="1"/>
          </p:cNvSpPr>
          <p:nvPr/>
        </p:nvSpPr>
        <p:spPr bwMode="auto">
          <a:xfrm>
            <a:off x="76200" y="1676400"/>
            <a:ext cx="4038600" cy="4191000"/>
          </a:xfrm>
          <a:prstGeom prst="rect">
            <a:avLst/>
          </a:prstGeom>
          <a:solidFill>
            <a:srgbClr val="D2FDFE">
              <a:alpha val="50195"/>
            </a:srgbClr>
          </a:solidFill>
          <a:ln w="9525">
            <a:noFill/>
            <a:miter lim="800000"/>
            <a:headEnd/>
            <a:tailEnd/>
          </a:ln>
        </p:spPr>
        <p:txBody>
          <a:bodyPr wrap="none" anchor="ctr"/>
          <a:lstStyle/>
          <a:p>
            <a:endParaRPr lang="es-ES"/>
          </a:p>
        </p:txBody>
      </p:sp>
      <p:sp>
        <p:nvSpPr>
          <p:cNvPr id="30724" name="Rectangle 5"/>
          <p:cNvSpPr>
            <a:spLocks noChangeArrowheads="1"/>
          </p:cNvSpPr>
          <p:nvPr/>
        </p:nvSpPr>
        <p:spPr bwMode="auto">
          <a:xfrm>
            <a:off x="4114800" y="4191000"/>
            <a:ext cx="4724400" cy="1676400"/>
          </a:xfrm>
          <a:prstGeom prst="rect">
            <a:avLst/>
          </a:prstGeom>
          <a:solidFill>
            <a:srgbClr val="D2FDFE">
              <a:alpha val="50195"/>
            </a:srgbClr>
          </a:solidFill>
          <a:ln w="9525">
            <a:noFill/>
            <a:miter lim="800000"/>
            <a:headEnd/>
            <a:tailEnd/>
          </a:ln>
        </p:spPr>
        <p:txBody>
          <a:bodyPr wrap="none" anchor="ctr"/>
          <a:lstStyle/>
          <a:p>
            <a:endParaRPr lang="es-ES"/>
          </a:p>
        </p:txBody>
      </p:sp>
      <p:sp>
        <p:nvSpPr>
          <p:cNvPr id="30725" name="Line 6"/>
          <p:cNvSpPr>
            <a:spLocks noChangeShapeType="1"/>
          </p:cNvSpPr>
          <p:nvPr/>
        </p:nvSpPr>
        <p:spPr bwMode="auto">
          <a:xfrm flipV="1">
            <a:off x="4419600" y="4191000"/>
            <a:ext cx="990600" cy="1143000"/>
          </a:xfrm>
          <a:prstGeom prst="line">
            <a:avLst/>
          </a:prstGeom>
          <a:noFill/>
          <a:ln w="47625">
            <a:solidFill>
              <a:srgbClr val="0033CC"/>
            </a:solidFill>
            <a:round/>
            <a:headEnd/>
            <a:tailEnd type="triangle" w="med" len="med"/>
          </a:ln>
        </p:spPr>
        <p:txBody>
          <a:bodyPr wrap="none" anchor="ctr"/>
          <a:lstStyle/>
          <a:p>
            <a:endParaRPr lang="es-ES"/>
          </a:p>
        </p:txBody>
      </p:sp>
      <p:sp>
        <p:nvSpPr>
          <p:cNvPr id="30726" name="Rectangle 7"/>
          <p:cNvSpPr>
            <a:spLocks noChangeArrowheads="1"/>
          </p:cNvSpPr>
          <p:nvPr/>
        </p:nvSpPr>
        <p:spPr bwMode="auto">
          <a:xfrm>
            <a:off x="4114800" y="1676400"/>
            <a:ext cx="4724400" cy="2133600"/>
          </a:xfrm>
          <a:prstGeom prst="rect">
            <a:avLst/>
          </a:prstGeom>
          <a:solidFill>
            <a:srgbClr val="D2FDFE">
              <a:alpha val="50195"/>
            </a:srgbClr>
          </a:solidFill>
          <a:ln w="9525">
            <a:noFill/>
            <a:miter lim="800000"/>
            <a:headEnd/>
            <a:tailEnd/>
          </a:ln>
        </p:spPr>
        <p:txBody>
          <a:bodyPr wrap="none" anchor="ctr"/>
          <a:lstStyle/>
          <a:p>
            <a:endParaRPr lang="es-ES"/>
          </a:p>
        </p:txBody>
      </p:sp>
      <p:sp>
        <p:nvSpPr>
          <p:cNvPr id="30727" name="Text Box 8"/>
          <p:cNvSpPr txBox="1">
            <a:spLocks noChangeArrowheads="1"/>
          </p:cNvSpPr>
          <p:nvPr/>
        </p:nvSpPr>
        <p:spPr bwMode="auto">
          <a:xfrm>
            <a:off x="3276600" y="4953000"/>
            <a:ext cx="2438400" cy="879475"/>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Este sistema tiene 4 puertos.</a:t>
            </a:r>
            <a:endParaRPr lang="es-AR" sz="2800">
              <a:latin typeface="Times New Roman" pitchFamily="-107" charset="0"/>
            </a:endParaRPr>
          </a:p>
        </p:txBody>
      </p:sp>
      <p:sp>
        <p:nvSpPr>
          <p:cNvPr id="30728" name="Text Box 9"/>
          <p:cNvSpPr txBox="1">
            <a:spLocks noChangeArrowheads="1"/>
          </p:cNvSpPr>
          <p:nvPr/>
        </p:nvSpPr>
        <p:spPr bwMode="auto">
          <a:xfrm>
            <a:off x="152400" y="1036638"/>
            <a:ext cx="4343400" cy="1609725"/>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Los</a:t>
            </a:r>
            <a:r>
              <a:rPr lang="es-AR" sz="2400" i="1">
                <a:latin typeface="Times New Roman" pitchFamily="-107" charset="0"/>
              </a:rPr>
              <a:t> puertos </a:t>
            </a:r>
            <a:r>
              <a:rPr lang="es-AR" sz="2400">
                <a:latin typeface="Times New Roman" pitchFamily="-107" charset="0"/>
              </a:rPr>
              <a:t>permiten el movimiento de datos entre el sistema y los dispositivos externos.</a:t>
            </a:r>
            <a:endParaRPr lang="es-AR" sz="4000">
              <a:latin typeface="Times New Roman" pitchFamily="-107" charset="0"/>
            </a:endParaRPr>
          </a:p>
        </p:txBody>
      </p:sp>
      <p:sp>
        <p:nvSpPr>
          <p:cNvPr id="176140" name="Rectangle 12"/>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3"/>
          <p:cNvSpPr>
            <a:spLocks noChangeArrowheads="1"/>
          </p:cNvSpPr>
          <p:nvPr/>
        </p:nvSpPr>
        <p:spPr bwMode="auto">
          <a:xfrm>
            <a:off x="685800" y="1700213"/>
            <a:ext cx="7772400" cy="4392612"/>
          </a:xfrm>
          <a:prstGeom prst="rect">
            <a:avLst/>
          </a:prstGeom>
          <a:solidFill>
            <a:schemeClr val="accent1"/>
          </a:solidFill>
          <a:ln w="9525">
            <a:noFill/>
            <a:miter lim="800000"/>
            <a:headEnd/>
            <a:tailEnd/>
          </a:ln>
          <a:effectLst/>
        </p:spPr>
        <p:txBody>
          <a:bodyPr/>
          <a:lstStyle/>
          <a:p>
            <a:pPr marL="342900" indent="-342900">
              <a:spcBef>
                <a:spcPct val="40000"/>
              </a:spcBef>
              <a:buClr>
                <a:schemeClr val="hlink"/>
              </a:buClr>
              <a:buSzPct val="80000"/>
              <a:buFont typeface="Wingdings" pitchFamily="-107" charset="2"/>
              <a:buChar char="Ø"/>
              <a:defRPr/>
            </a:pPr>
            <a:r>
              <a:rPr lang="es-AR" sz="2600">
                <a:effectLst>
                  <a:outerShdw blurRad="38100" dist="38100" dir="2700000" algn="tl">
                    <a:srgbClr val="000000"/>
                  </a:outerShdw>
                </a:effectLst>
              </a:rPr>
              <a:t>Los puertos serial envían datos como una </a:t>
            </a:r>
            <a:r>
              <a:rPr lang="es-AR" sz="2600">
                <a:solidFill>
                  <a:schemeClr val="hlink"/>
                </a:solidFill>
                <a:effectLst>
                  <a:outerShdw blurRad="38100" dist="38100" dir="2700000" algn="tl">
                    <a:srgbClr val="000000"/>
                  </a:outerShdw>
                </a:effectLst>
              </a:rPr>
              <a:t>serie de pulsos</a:t>
            </a:r>
            <a:r>
              <a:rPr lang="es-AR" sz="2600">
                <a:effectLst>
                  <a:outerShdw blurRad="38100" dist="38100" dir="2700000" algn="tl">
                    <a:srgbClr val="000000"/>
                  </a:outerShdw>
                </a:effectLst>
              </a:rPr>
              <a:t> sobre 1 o 2 líneas físicas de transmisión. Se los denomina comúnmente puertos RS-232, por la norma que utilizan para manejar la transmisión de dichos pulsos.</a:t>
            </a:r>
          </a:p>
          <a:p>
            <a:pPr marL="342900" indent="-342900">
              <a:spcBef>
                <a:spcPct val="40000"/>
              </a:spcBef>
              <a:buClr>
                <a:schemeClr val="hlink"/>
              </a:buClr>
              <a:buSzPct val="80000"/>
              <a:buFont typeface="Wingdings" pitchFamily="-107" charset="2"/>
              <a:buChar char="Ø"/>
              <a:defRPr/>
            </a:pPr>
            <a:r>
              <a:rPr lang="es-AR" sz="2600">
                <a:effectLst>
                  <a:outerShdw blurRad="38100" dist="38100" dir="2700000" algn="tl">
                    <a:srgbClr val="000000"/>
                  </a:outerShdw>
                </a:effectLst>
              </a:rPr>
              <a:t>Los puertos paralelos envían los datos como </a:t>
            </a:r>
            <a:r>
              <a:rPr lang="es-AR" sz="2600">
                <a:solidFill>
                  <a:schemeClr val="hlink"/>
                </a:solidFill>
                <a:effectLst>
                  <a:outerShdw blurRad="38100" dist="38100" dir="2700000" algn="tl">
                    <a:srgbClr val="000000"/>
                  </a:outerShdw>
                </a:effectLst>
              </a:rPr>
              <a:t>un pulso sobre varias líneas de datos</a:t>
            </a:r>
            <a:r>
              <a:rPr lang="es-AR" sz="2600">
                <a:effectLst>
                  <a:outerShdw blurRad="38100" dist="38100" dir="2700000" algn="tl">
                    <a:srgbClr val="000000"/>
                  </a:outerShdw>
                </a:effectLst>
              </a:rPr>
              <a:t>.</a:t>
            </a:r>
          </a:p>
          <a:p>
            <a:pPr marL="342900" indent="-342900">
              <a:spcBef>
                <a:spcPct val="40000"/>
              </a:spcBef>
              <a:buClr>
                <a:schemeClr val="hlink"/>
              </a:buClr>
              <a:buSzPct val="80000"/>
              <a:buFont typeface="Wingdings" pitchFamily="-107" charset="2"/>
              <a:buChar char="Ø"/>
              <a:defRPr/>
            </a:pPr>
            <a:r>
              <a:rPr lang="es-AR" sz="2600">
                <a:effectLst>
                  <a:outerShdw blurRad="38100" dist="38100" dir="2700000" algn="tl">
                    <a:srgbClr val="000000"/>
                  </a:outerShdw>
                </a:effectLst>
              </a:rPr>
              <a:t>USB, universal serial bus, es una interfaz serie mucho mas inteligente (y reciente) que se “auto-configura” (plug and play).</a:t>
            </a:r>
          </a:p>
        </p:txBody>
      </p:sp>
      <p:sp>
        <p:nvSpPr>
          <p:cNvPr id="177156" name="Rectangle 4"/>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s-ES" smtClean="0"/>
              <a:t>Introducción</a:t>
            </a:r>
            <a:endParaRPr lang="es-AR" smtClean="0"/>
          </a:p>
        </p:txBody>
      </p:sp>
      <p:sp>
        <p:nvSpPr>
          <p:cNvPr id="162819" name="Rectangle 3"/>
          <p:cNvSpPr>
            <a:spLocks noGrp="1" noChangeArrowheads="1"/>
          </p:cNvSpPr>
          <p:nvPr>
            <p:ph type="body" idx="1"/>
          </p:nvPr>
        </p:nvSpPr>
        <p:spPr/>
        <p:txBody>
          <a:bodyPr/>
          <a:lstStyle/>
          <a:p>
            <a:pPr eaLnBrk="1" hangingPunct="1">
              <a:buFont typeface="Wingdings" pitchFamily="-107" charset="2"/>
              <a:buChar char="Ø"/>
              <a:defRPr/>
            </a:pPr>
            <a:r>
              <a:rPr lang="es-ES" smtClean="0"/>
              <a:t>Por qué estudiar organización y arquitectura de computadoras?</a:t>
            </a:r>
          </a:p>
          <a:p>
            <a:pPr lvl="1" eaLnBrk="1" hangingPunct="1">
              <a:buFont typeface="Wingdings" pitchFamily="-107" charset="2"/>
              <a:buChar char="l"/>
              <a:defRPr/>
            </a:pPr>
            <a:r>
              <a:rPr lang="es-ES" smtClean="0"/>
              <a:t>Diseñar mejores programas de base:</a:t>
            </a:r>
          </a:p>
          <a:p>
            <a:pPr lvl="2" eaLnBrk="1" hangingPunct="1">
              <a:defRPr/>
            </a:pPr>
            <a:r>
              <a:rPr lang="es-ES" smtClean="0"/>
              <a:t>compiladores, sistemas operativos, y drivers</a:t>
            </a:r>
          </a:p>
          <a:p>
            <a:pPr lvl="1" eaLnBrk="1" hangingPunct="1">
              <a:buFont typeface="Wingdings" pitchFamily="-107" charset="2"/>
              <a:buChar char="l"/>
              <a:defRPr/>
            </a:pPr>
            <a:r>
              <a:rPr lang="es-ES" smtClean="0"/>
              <a:t>Optimizar programas</a:t>
            </a:r>
          </a:p>
          <a:p>
            <a:pPr lvl="1" eaLnBrk="1" hangingPunct="1">
              <a:buFont typeface="Wingdings" pitchFamily="-107" charset="2"/>
              <a:buChar char="l"/>
              <a:defRPr/>
            </a:pPr>
            <a:r>
              <a:rPr lang="es-ES" smtClean="0"/>
              <a:t>Construir computadoras</a:t>
            </a:r>
          </a:p>
          <a:p>
            <a:pPr lvl="1" eaLnBrk="1" hangingPunct="1">
              <a:buFont typeface="Wingdings" pitchFamily="-107" charset="2"/>
              <a:buChar char="l"/>
              <a:defRPr/>
            </a:pPr>
            <a:r>
              <a:rPr lang="es-ES" smtClean="0"/>
              <a:t>Evaluar su desempeño</a:t>
            </a:r>
          </a:p>
          <a:p>
            <a:pPr lvl="1" eaLnBrk="1" hangingPunct="1">
              <a:buFont typeface="Wingdings" pitchFamily="-107" charset="2"/>
              <a:buChar char="l"/>
              <a:defRPr/>
            </a:pPr>
            <a:r>
              <a:rPr lang="es-ES" smtClean="0"/>
              <a:t>Entender los “compromisos” entre poder de computo, espacio y costos</a:t>
            </a:r>
            <a:endParaRPr lang="es-A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281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281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2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AD2"/>
          <p:cNvPicPr>
            <a:picLocks noChangeAspect="1" noChangeArrowheads="1"/>
          </p:cNvPicPr>
          <p:nvPr/>
        </p:nvPicPr>
        <p:blipFill>
          <a:blip r:embed="rId3"/>
          <a:srcRect l="14903" t="8342" r="2884"/>
          <a:stretch>
            <a:fillRect/>
          </a:stretch>
        </p:blipFill>
        <p:spPr bwMode="auto">
          <a:xfrm>
            <a:off x="152400" y="1676400"/>
            <a:ext cx="8686800" cy="4186238"/>
          </a:xfrm>
          <a:prstGeom prst="rect">
            <a:avLst/>
          </a:prstGeom>
          <a:noFill/>
          <a:ln w="9525">
            <a:noFill/>
            <a:miter lim="800000"/>
            <a:headEnd/>
            <a:tailEnd/>
          </a:ln>
        </p:spPr>
      </p:pic>
      <p:sp>
        <p:nvSpPr>
          <p:cNvPr id="32771" name="Rectangle 4"/>
          <p:cNvSpPr>
            <a:spLocks noChangeArrowheads="1"/>
          </p:cNvSpPr>
          <p:nvPr/>
        </p:nvSpPr>
        <p:spPr bwMode="auto">
          <a:xfrm>
            <a:off x="152400" y="1447800"/>
            <a:ext cx="3962400" cy="4419600"/>
          </a:xfrm>
          <a:prstGeom prst="rect">
            <a:avLst/>
          </a:prstGeom>
          <a:solidFill>
            <a:srgbClr val="D2FDFE">
              <a:alpha val="50195"/>
            </a:srgbClr>
          </a:solidFill>
          <a:ln w="9525">
            <a:noFill/>
            <a:miter lim="800000"/>
            <a:headEnd/>
            <a:tailEnd/>
          </a:ln>
        </p:spPr>
        <p:txBody>
          <a:bodyPr wrap="none" anchor="ctr"/>
          <a:lstStyle/>
          <a:p>
            <a:endParaRPr lang="es-ES"/>
          </a:p>
        </p:txBody>
      </p:sp>
      <p:sp>
        <p:nvSpPr>
          <p:cNvPr id="32772" name="Rectangle 5"/>
          <p:cNvSpPr>
            <a:spLocks noChangeArrowheads="1"/>
          </p:cNvSpPr>
          <p:nvPr/>
        </p:nvSpPr>
        <p:spPr bwMode="auto">
          <a:xfrm>
            <a:off x="4114800" y="1676400"/>
            <a:ext cx="4724400" cy="3124200"/>
          </a:xfrm>
          <a:prstGeom prst="rect">
            <a:avLst/>
          </a:prstGeom>
          <a:solidFill>
            <a:srgbClr val="D2FDFE">
              <a:alpha val="50195"/>
            </a:srgbClr>
          </a:solidFill>
          <a:ln w="9525">
            <a:noFill/>
            <a:miter lim="800000"/>
            <a:headEnd/>
            <a:tailEnd/>
          </a:ln>
        </p:spPr>
        <p:txBody>
          <a:bodyPr wrap="none" anchor="ctr"/>
          <a:lstStyle/>
          <a:p>
            <a:endParaRPr lang="es-ES"/>
          </a:p>
        </p:txBody>
      </p:sp>
      <p:sp>
        <p:nvSpPr>
          <p:cNvPr id="32773" name="Text Box 6"/>
          <p:cNvSpPr txBox="1">
            <a:spLocks noChangeArrowheads="1"/>
          </p:cNvSpPr>
          <p:nvPr/>
        </p:nvSpPr>
        <p:spPr bwMode="auto">
          <a:xfrm>
            <a:off x="152400" y="1036638"/>
            <a:ext cx="4953000" cy="1609725"/>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Los buses del sistema puede ser ampliados con buses dedicados a la E/S.  El PCI,</a:t>
            </a:r>
            <a:r>
              <a:rPr lang="es-AR" sz="2400" i="1">
                <a:latin typeface="Times New Roman" pitchFamily="-107" charset="0"/>
              </a:rPr>
              <a:t> peripheral component interface</a:t>
            </a:r>
            <a:r>
              <a:rPr lang="es-AR" sz="2400">
                <a:latin typeface="Times New Roman" pitchFamily="-107" charset="0"/>
              </a:rPr>
              <a:t>, es un ejemplo.</a:t>
            </a:r>
            <a:endParaRPr lang="es-AR" sz="3600">
              <a:latin typeface="Times New Roman" pitchFamily="-107" charset="0"/>
            </a:endParaRPr>
          </a:p>
        </p:txBody>
      </p:sp>
      <p:sp>
        <p:nvSpPr>
          <p:cNvPr id="32774" name="Line 7"/>
          <p:cNvSpPr>
            <a:spLocks noChangeShapeType="1"/>
          </p:cNvSpPr>
          <p:nvPr/>
        </p:nvSpPr>
        <p:spPr bwMode="auto">
          <a:xfrm flipH="1">
            <a:off x="5715000" y="3886200"/>
            <a:ext cx="0" cy="990600"/>
          </a:xfrm>
          <a:prstGeom prst="line">
            <a:avLst/>
          </a:prstGeom>
          <a:noFill/>
          <a:ln w="47625">
            <a:solidFill>
              <a:srgbClr val="0033CC"/>
            </a:solidFill>
            <a:round/>
            <a:headEnd/>
            <a:tailEnd type="triangle" w="med" len="med"/>
          </a:ln>
        </p:spPr>
        <p:txBody>
          <a:bodyPr wrap="none" anchor="ctr"/>
          <a:lstStyle/>
          <a:p>
            <a:endParaRPr lang="es-ES"/>
          </a:p>
        </p:txBody>
      </p:sp>
      <p:sp>
        <p:nvSpPr>
          <p:cNvPr id="32775" name="Text Box 8"/>
          <p:cNvSpPr txBox="1">
            <a:spLocks noChangeArrowheads="1"/>
          </p:cNvSpPr>
          <p:nvPr/>
        </p:nvSpPr>
        <p:spPr bwMode="auto">
          <a:xfrm>
            <a:off x="3581400" y="2971800"/>
            <a:ext cx="4724400" cy="1244600"/>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Este sistema tiene dos dispositivos PCI: una tarjeta de sonido y un modem.</a:t>
            </a:r>
            <a:endParaRPr lang="es-AR" sz="2800">
              <a:latin typeface="Times New Roman" pitchFamily="-107" charset="0"/>
            </a:endParaRPr>
          </a:p>
        </p:txBody>
      </p:sp>
      <p:sp>
        <p:nvSpPr>
          <p:cNvPr id="178185" name="Rectangle 9"/>
          <p:cNvSpPr>
            <a:spLocks noGrp="1" noChangeArrowheads="1"/>
          </p:cNvSpPr>
          <p:nvPr>
            <p:ph type="title"/>
          </p:nvPr>
        </p:nvSpPr>
        <p:spPr/>
        <p:txBody>
          <a:bodyPr/>
          <a:lstStyle/>
          <a:p>
            <a:pPr eaLnBrk="1" hangingPunct="1">
              <a:defRPr/>
            </a:pPr>
            <a:r>
              <a:rPr lang="es-AR" smtClean="0"/>
              <a:t>Un ejemplo</a:t>
            </a:r>
          </a:p>
        </p:txBody>
      </p:sp>
      <p:sp>
        <p:nvSpPr>
          <p:cNvPr id="32777" name="Text Box 10"/>
          <p:cNvSpPr txBox="1">
            <a:spLocks noChangeArrowheads="1"/>
          </p:cNvSpPr>
          <p:nvPr/>
        </p:nvSpPr>
        <p:spPr bwMode="auto">
          <a:xfrm>
            <a:off x="250825" y="5613400"/>
            <a:ext cx="4724400" cy="1244600"/>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Además los computadores poseen internamente conetores para agregar dispositivos PCI si se los requiere.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AD2"/>
          <p:cNvPicPr>
            <a:picLocks noChangeAspect="1" noChangeArrowheads="1"/>
          </p:cNvPicPr>
          <p:nvPr/>
        </p:nvPicPr>
        <p:blipFill>
          <a:blip r:embed="rId3"/>
          <a:srcRect l="14903" t="8342" r="2884"/>
          <a:stretch>
            <a:fillRect/>
          </a:stretch>
        </p:blipFill>
        <p:spPr bwMode="auto">
          <a:xfrm>
            <a:off x="152400" y="1676400"/>
            <a:ext cx="8686800" cy="4186238"/>
          </a:xfrm>
          <a:prstGeom prst="rect">
            <a:avLst/>
          </a:prstGeom>
          <a:noFill/>
          <a:ln w="9525">
            <a:noFill/>
            <a:miter lim="800000"/>
            <a:headEnd/>
            <a:tailEnd/>
          </a:ln>
        </p:spPr>
      </p:pic>
      <p:sp>
        <p:nvSpPr>
          <p:cNvPr id="33795" name="Rectangle 4"/>
          <p:cNvSpPr>
            <a:spLocks noChangeArrowheads="1"/>
          </p:cNvSpPr>
          <p:nvPr/>
        </p:nvSpPr>
        <p:spPr bwMode="auto">
          <a:xfrm>
            <a:off x="152400" y="1676400"/>
            <a:ext cx="3810000" cy="4156075"/>
          </a:xfrm>
          <a:prstGeom prst="rect">
            <a:avLst/>
          </a:prstGeom>
          <a:solidFill>
            <a:srgbClr val="D2FDFE">
              <a:alpha val="50195"/>
            </a:srgbClr>
          </a:solidFill>
          <a:ln w="9525">
            <a:noFill/>
            <a:miter lim="800000"/>
            <a:headEnd/>
            <a:tailEnd/>
          </a:ln>
        </p:spPr>
        <p:txBody>
          <a:bodyPr wrap="none" anchor="ctr"/>
          <a:lstStyle/>
          <a:p>
            <a:endParaRPr lang="es-ES"/>
          </a:p>
        </p:txBody>
      </p:sp>
      <p:sp>
        <p:nvSpPr>
          <p:cNvPr id="33796" name="Rectangle 5"/>
          <p:cNvSpPr>
            <a:spLocks noChangeArrowheads="1"/>
          </p:cNvSpPr>
          <p:nvPr/>
        </p:nvSpPr>
        <p:spPr bwMode="auto">
          <a:xfrm>
            <a:off x="3962400" y="1676400"/>
            <a:ext cx="4876800" cy="2514600"/>
          </a:xfrm>
          <a:prstGeom prst="rect">
            <a:avLst/>
          </a:prstGeom>
          <a:solidFill>
            <a:srgbClr val="D2FDFE">
              <a:alpha val="50195"/>
            </a:srgbClr>
          </a:solidFill>
          <a:ln w="9525">
            <a:noFill/>
            <a:miter lim="800000"/>
            <a:headEnd/>
            <a:tailEnd/>
          </a:ln>
        </p:spPr>
        <p:txBody>
          <a:bodyPr wrap="none" anchor="ctr"/>
          <a:lstStyle/>
          <a:p>
            <a:endParaRPr lang="es-ES"/>
          </a:p>
        </p:txBody>
      </p:sp>
      <p:sp>
        <p:nvSpPr>
          <p:cNvPr id="33797" name="Text Box 6"/>
          <p:cNvSpPr txBox="1">
            <a:spLocks noChangeArrowheads="1"/>
          </p:cNvSpPr>
          <p:nvPr/>
        </p:nvSpPr>
        <p:spPr bwMode="auto">
          <a:xfrm>
            <a:off x="304800" y="1193800"/>
            <a:ext cx="6629400" cy="1244600"/>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El numero de veces por segundo que la imagen del monitor se refresca se llama “tasa de refresco”</a:t>
            </a:r>
            <a:r>
              <a:rPr lang="es-AR" sz="2400" i="1">
                <a:latin typeface="Times New Roman" pitchFamily="-107" charset="0"/>
              </a:rPr>
              <a:t>.</a:t>
            </a:r>
            <a:r>
              <a:rPr lang="es-AR" sz="2400">
                <a:latin typeface="Times New Roman" pitchFamily="-107" charset="0"/>
              </a:rPr>
              <a:t> El </a:t>
            </a:r>
            <a:r>
              <a:rPr lang="es-AR" sz="2400" i="1">
                <a:latin typeface="Times New Roman" pitchFamily="-107" charset="0"/>
              </a:rPr>
              <a:t>dot pitch</a:t>
            </a:r>
            <a:r>
              <a:rPr lang="es-AR" sz="2400">
                <a:latin typeface="Times New Roman" pitchFamily="-107" charset="0"/>
              </a:rPr>
              <a:t> se relaciona con cuan clara es la imagen.</a:t>
            </a:r>
            <a:endParaRPr lang="es-AR" sz="3600">
              <a:latin typeface="Times New Roman" pitchFamily="-107" charset="0"/>
            </a:endParaRPr>
          </a:p>
        </p:txBody>
      </p:sp>
      <p:sp>
        <p:nvSpPr>
          <p:cNvPr id="33798" name="Line 7"/>
          <p:cNvSpPr>
            <a:spLocks noChangeShapeType="1"/>
          </p:cNvSpPr>
          <p:nvPr/>
        </p:nvSpPr>
        <p:spPr bwMode="auto">
          <a:xfrm>
            <a:off x="3505200" y="3276600"/>
            <a:ext cx="762000" cy="1066800"/>
          </a:xfrm>
          <a:prstGeom prst="line">
            <a:avLst/>
          </a:prstGeom>
          <a:noFill/>
          <a:ln w="47625">
            <a:solidFill>
              <a:srgbClr val="0033CC"/>
            </a:solidFill>
            <a:round/>
            <a:headEnd/>
            <a:tailEnd type="triangle" w="med" len="med"/>
          </a:ln>
        </p:spPr>
        <p:txBody>
          <a:bodyPr wrap="none" anchor="ctr"/>
          <a:lstStyle/>
          <a:p>
            <a:endParaRPr lang="es-ES"/>
          </a:p>
        </p:txBody>
      </p:sp>
      <p:sp>
        <p:nvSpPr>
          <p:cNvPr id="33799" name="Text Box 8"/>
          <p:cNvSpPr txBox="1">
            <a:spLocks noChangeArrowheads="1"/>
          </p:cNvSpPr>
          <p:nvPr/>
        </p:nvSpPr>
        <p:spPr bwMode="auto">
          <a:xfrm>
            <a:off x="1763713" y="2895600"/>
            <a:ext cx="5688012" cy="879475"/>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Este monitor tiene un dot pitch de 0.28 mm y una tasa de refresco de 85Hz.  </a:t>
            </a:r>
            <a:endParaRPr lang="es-AR" sz="2800">
              <a:latin typeface="Times New Roman" pitchFamily="-107" charset="0"/>
            </a:endParaRPr>
          </a:p>
        </p:txBody>
      </p:sp>
      <p:sp>
        <p:nvSpPr>
          <p:cNvPr id="33800" name="Rectangle 9"/>
          <p:cNvSpPr>
            <a:spLocks noChangeArrowheads="1"/>
          </p:cNvSpPr>
          <p:nvPr/>
        </p:nvSpPr>
        <p:spPr bwMode="auto">
          <a:xfrm>
            <a:off x="3962400" y="4876800"/>
            <a:ext cx="4876800" cy="990600"/>
          </a:xfrm>
          <a:prstGeom prst="rect">
            <a:avLst/>
          </a:prstGeom>
          <a:solidFill>
            <a:srgbClr val="D2FDFE">
              <a:alpha val="50195"/>
            </a:srgbClr>
          </a:solidFill>
          <a:ln w="9525">
            <a:noFill/>
            <a:miter lim="800000"/>
            <a:headEnd/>
            <a:tailEnd/>
          </a:ln>
        </p:spPr>
        <p:txBody>
          <a:bodyPr wrap="none" anchor="ctr"/>
          <a:lstStyle/>
          <a:p>
            <a:endParaRPr lang="es-ES"/>
          </a:p>
        </p:txBody>
      </p:sp>
      <p:sp>
        <p:nvSpPr>
          <p:cNvPr id="33801" name="Line 10"/>
          <p:cNvSpPr>
            <a:spLocks noChangeShapeType="1"/>
          </p:cNvSpPr>
          <p:nvPr/>
        </p:nvSpPr>
        <p:spPr bwMode="auto">
          <a:xfrm flipV="1">
            <a:off x="3048000" y="4724400"/>
            <a:ext cx="1143000" cy="685800"/>
          </a:xfrm>
          <a:prstGeom prst="line">
            <a:avLst/>
          </a:prstGeom>
          <a:noFill/>
          <a:ln w="47625">
            <a:solidFill>
              <a:srgbClr val="0033CC"/>
            </a:solidFill>
            <a:round/>
            <a:headEnd/>
            <a:tailEnd type="triangle" w="med" len="med"/>
          </a:ln>
        </p:spPr>
        <p:txBody>
          <a:bodyPr wrap="none" anchor="ctr"/>
          <a:lstStyle/>
          <a:p>
            <a:endParaRPr lang="es-ES"/>
          </a:p>
        </p:txBody>
      </p:sp>
      <p:sp>
        <p:nvSpPr>
          <p:cNvPr id="33802" name="Text Box 11"/>
          <p:cNvSpPr txBox="1">
            <a:spLocks noChangeArrowheads="1"/>
          </p:cNvSpPr>
          <p:nvPr/>
        </p:nvSpPr>
        <p:spPr bwMode="auto">
          <a:xfrm>
            <a:off x="1143000" y="5181600"/>
            <a:ext cx="5486400" cy="879475"/>
          </a:xfrm>
          <a:prstGeom prst="rect">
            <a:avLst/>
          </a:prstGeom>
          <a:solidFill>
            <a:schemeClr val="accent1"/>
          </a:solidFill>
          <a:ln w="57150" cmpd="thinThick">
            <a:solidFill>
              <a:schemeClr val="tx1"/>
            </a:solidFill>
            <a:miter lim="800000"/>
            <a:headEnd/>
            <a:tailEnd/>
          </a:ln>
        </p:spPr>
        <p:txBody>
          <a:bodyPr anchor="ctr">
            <a:spAutoFit/>
          </a:bodyPr>
          <a:lstStyle/>
          <a:p>
            <a:pPr eaLnBrk="0" hangingPunct="0">
              <a:spcBef>
                <a:spcPct val="40000"/>
              </a:spcBef>
            </a:pPr>
            <a:r>
              <a:rPr lang="es-AR" sz="2400">
                <a:latin typeface="Times New Roman" pitchFamily="-107" charset="0"/>
              </a:rPr>
              <a:t>La tarjeta de video contiene memoria y programas para manejar el monitor.  </a:t>
            </a:r>
            <a:endParaRPr lang="es-AR" sz="2800">
              <a:latin typeface="Times New Roman" pitchFamily="-107" charset="0"/>
            </a:endParaRPr>
          </a:p>
        </p:txBody>
      </p:sp>
      <p:sp>
        <p:nvSpPr>
          <p:cNvPr id="180236" name="Rectangle 12"/>
          <p:cNvSpPr>
            <a:spLocks noGrp="1" noChangeArrowheads="1"/>
          </p:cNvSpPr>
          <p:nvPr>
            <p:ph type="title"/>
          </p:nvPr>
        </p:nvSpPr>
        <p:spPr/>
        <p:txBody>
          <a:bodyPr/>
          <a:lstStyle/>
          <a:p>
            <a:pPr eaLnBrk="1" hangingPunct="1">
              <a:defRPr/>
            </a:pPr>
            <a:r>
              <a:rPr lang="es-AR" smtClean="0"/>
              <a:t>Un ejemplo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63" name="Rectangle 11"/>
          <p:cNvSpPr>
            <a:spLocks noGrp="1" noChangeArrowheads="1"/>
          </p:cNvSpPr>
          <p:nvPr>
            <p:ph type="title"/>
          </p:nvPr>
        </p:nvSpPr>
        <p:spPr/>
        <p:txBody>
          <a:bodyPr/>
          <a:lstStyle/>
          <a:p>
            <a:pPr eaLnBrk="1" hangingPunct="1">
              <a:defRPr/>
            </a:pPr>
            <a:r>
              <a:rPr lang="es-AR" smtClean="0"/>
              <a:t>El ejemplo … por dentro</a:t>
            </a:r>
          </a:p>
        </p:txBody>
      </p:sp>
      <p:pic>
        <p:nvPicPr>
          <p:cNvPr id="34819" name="Picture 15"/>
          <p:cNvPicPr>
            <a:picLocks noChangeAspect="1" noChangeArrowheads="1"/>
          </p:cNvPicPr>
          <p:nvPr>
            <p:ph idx="1"/>
          </p:nvPr>
        </p:nvPicPr>
        <p:blipFill>
          <a:blip r:embed="rId3"/>
          <a:srcRect/>
          <a:stretch>
            <a:fillRect/>
          </a:stretch>
        </p:blipFill>
        <p:spPr>
          <a:xfrm>
            <a:off x="1619250" y="1077913"/>
            <a:ext cx="6048375" cy="56642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smtClean="0"/>
              <a:t>Arquitectura vs Organización</a:t>
            </a:r>
          </a:p>
        </p:txBody>
      </p:sp>
      <p:sp>
        <p:nvSpPr>
          <p:cNvPr id="49155" name="Rectangle 3"/>
          <p:cNvSpPr>
            <a:spLocks noGrp="1" noChangeArrowheads="1"/>
          </p:cNvSpPr>
          <p:nvPr>
            <p:ph type="body" idx="1"/>
          </p:nvPr>
        </p:nvSpPr>
        <p:spPr/>
        <p:txBody>
          <a:bodyPr/>
          <a:lstStyle/>
          <a:p>
            <a:pPr eaLnBrk="1" hangingPunct="1">
              <a:buFont typeface="Wingdings" pitchFamily="-107" charset="2"/>
              <a:buChar char="Ø"/>
              <a:defRPr/>
            </a:pPr>
            <a:r>
              <a:rPr lang="es-AR" sz="2800" b="1" dirty="0" smtClean="0"/>
              <a:t>Arquitectura</a:t>
            </a:r>
            <a:r>
              <a:rPr lang="es-AR" sz="2800" dirty="0" smtClean="0"/>
              <a:t>: atributos </a:t>
            </a:r>
            <a:r>
              <a:rPr lang="es-AR" sz="2800" b="1" dirty="0" smtClean="0">
                <a:solidFill>
                  <a:schemeClr val="hlink"/>
                </a:solidFill>
              </a:rPr>
              <a:t>visibles</a:t>
            </a:r>
            <a:r>
              <a:rPr lang="es-AR" sz="2800" dirty="0" smtClean="0"/>
              <a:t> al programador</a:t>
            </a:r>
          </a:p>
          <a:p>
            <a:pPr lvl="1" eaLnBrk="1" hangingPunct="1">
              <a:buFont typeface="Wingdings" pitchFamily="-107" charset="2"/>
              <a:buChar char="l"/>
              <a:defRPr/>
            </a:pPr>
            <a:r>
              <a:rPr lang="es-AR" sz="2400" dirty="0" smtClean="0"/>
              <a:t>Set de registros internos, Set de instrucciones, bits utilizados para representar los datos, mecanismos de direccionamiento de memoria, acceso a dispositivos de entrada y salida, etc.</a:t>
            </a:r>
          </a:p>
          <a:p>
            <a:pPr eaLnBrk="1" hangingPunct="1">
              <a:buFont typeface="Wingdings" pitchFamily="-107" charset="2"/>
              <a:buChar char="Ø"/>
              <a:defRPr/>
            </a:pPr>
            <a:r>
              <a:rPr lang="es-AR" sz="2800" b="1" dirty="0" smtClean="0"/>
              <a:t>Organización</a:t>
            </a:r>
            <a:r>
              <a:rPr lang="es-AR" sz="2800" dirty="0" smtClean="0"/>
              <a:t>: cómo se </a:t>
            </a:r>
            <a:r>
              <a:rPr lang="es-AR" sz="2800" b="1" dirty="0" smtClean="0">
                <a:solidFill>
                  <a:schemeClr val="hlink"/>
                </a:solidFill>
              </a:rPr>
              <a:t>implementan</a:t>
            </a:r>
          </a:p>
          <a:p>
            <a:pPr lvl="1" eaLnBrk="1" hangingPunct="1">
              <a:buFont typeface="Wingdings" pitchFamily="-107" charset="2"/>
              <a:buChar char="l"/>
              <a:defRPr/>
            </a:pPr>
            <a:r>
              <a:rPr lang="es-AR" sz="2400" dirty="0" smtClean="0"/>
              <a:t>Señales de control,  tecnología de la memoria</a:t>
            </a:r>
          </a:p>
          <a:p>
            <a:pPr lvl="1" eaLnBrk="1" hangingPunct="1">
              <a:buFont typeface="Wingdings" pitchFamily="-107" charset="2"/>
              <a:buChar char="l"/>
              <a:defRPr/>
            </a:pPr>
            <a:r>
              <a:rPr lang="es-AR" sz="2400" dirty="0" smtClean="0"/>
              <a:t>Ejemplos: </a:t>
            </a:r>
          </a:p>
          <a:p>
            <a:pPr lvl="2" eaLnBrk="1" hangingPunct="1">
              <a:defRPr/>
            </a:pPr>
            <a:r>
              <a:rPr lang="es-AR" sz="2000" dirty="0" smtClean="0"/>
              <a:t>Las instrucciones las ejecuta directo el hardware o son interpretadas por microprogramas?</a:t>
            </a:r>
          </a:p>
          <a:p>
            <a:pPr lvl="2" eaLnBrk="1" hangingPunct="1">
              <a:defRPr/>
            </a:pPr>
            <a:r>
              <a:rPr lang="es-AR" sz="2000" dirty="0" smtClean="0"/>
              <a:t>La multiplicación es realizada directamente por un componente o se realizan muchas sumas?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15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15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en-GB" smtClean="0"/>
              <a:t>Arquitectura vs. Organización</a:t>
            </a:r>
          </a:p>
        </p:txBody>
      </p:sp>
      <p:sp>
        <p:nvSpPr>
          <p:cNvPr id="60419" name="Rectangle 3"/>
          <p:cNvSpPr>
            <a:spLocks noGrp="1" noChangeArrowheads="1"/>
          </p:cNvSpPr>
          <p:nvPr>
            <p:ph type="body" idx="1"/>
          </p:nvPr>
        </p:nvSpPr>
        <p:spPr/>
        <p:txBody>
          <a:bodyPr/>
          <a:lstStyle/>
          <a:p>
            <a:pPr eaLnBrk="1" hangingPunct="1">
              <a:buFont typeface="Wingdings" pitchFamily="-107" charset="2"/>
              <a:buChar char="Ø"/>
              <a:defRPr/>
            </a:pPr>
            <a:r>
              <a:rPr lang="es-ES" smtClean="0"/>
              <a:t>Toda la familia x86 de Intel comparte la misma </a:t>
            </a:r>
            <a:r>
              <a:rPr lang="es-ES" b="1" smtClean="0"/>
              <a:t>arquitectura</a:t>
            </a:r>
            <a:r>
              <a:rPr lang="es-ES" smtClean="0"/>
              <a:t> básica</a:t>
            </a:r>
          </a:p>
          <a:p>
            <a:pPr eaLnBrk="1" hangingPunct="1">
              <a:buFont typeface="Wingdings" pitchFamily="-107" charset="2"/>
              <a:buChar char="Ø"/>
              <a:defRPr/>
            </a:pPr>
            <a:r>
              <a:rPr lang="es-ES" smtClean="0"/>
              <a:t>Esto asegura la compatibilidad de código</a:t>
            </a:r>
          </a:p>
          <a:p>
            <a:pPr lvl="1" eaLnBrk="1" hangingPunct="1">
              <a:buFont typeface="Wingdings" pitchFamily="-107" charset="2"/>
              <a:buChar char="l"/>
              <a:defRPr/>
            </a:pPr>
            <a:r>
              <a:rPr lang="es-ES" smtClean="0"/>
              <a:t>Al menos la de programas antiguos. De hecho podemos ejecutar el DOS, diseñado para el primer procesador de la familia (el 8086), en un computador basado en, por ejemplo, Pentium 4 .</a:t>
            </a:r>
          </a:p>
          <a:p>
            <a:pPr eaLnBrk="1" hangingPunct="1">
              <a:buFont typeface="Wingdings" pitchFamily="-107" charset="2"/>
              <a:buChar char="Ø"/>
              <a:defRPr/>
            </a:pPr>
            <a:r>
              <a:rPr lang="es-ES" smtClean="0"/>
              <a:t>La organización cambia entre diferentes versiones de una misma familia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s-ES" smtClean="0"/>
              <a:t>Componentes</a:t>
            </a:r>
            <a:endParaRPr lang="es-AR" smtClean="0"/>
          </a:p>
        </p:txBody>
      </p:sp>
      <p:sp>
        <p:nvSpPr>
          <p:cNvPr id="163843" name="Rectangle 3"/>
          <p:cNvSpPr>
            <a:spLocks noGrp="1" noChangeArrowheads="1"/>
          </p:cNvSpPr>
          <p:nvPr>
            <p:ph type="body" idx="1"/>
          </p:nvPr>
        </p:nvSpPr>
        <p:spPr/>
        <p:txBody>
          <a:bodyPr/>
          <a:lstStyle/>
          <a:p>
            <a:pPr eaLnBrk="1" hangingPunct="1">
              <a:buFont typeface="Wingdings" pitchFamily="-107" charset="2"/>
              <a:buChar char="Ø"/>
              <a:defRPr/>
            </a:pPr>
            <a:r>
              <a:rPr lang="es-ES" dirty="0" smtClean="0"/>
              <a:t>No hay una clara distinción entre asuntos relacionados con la organización y los relevantes con la arquitectura</a:t>
            </a:r>
          </a:p>
          <a:p>
            <a:pPr eaLnBrk="1" hangingPunct="1">
              <a:buFont typeface="Wingdings" pitchFamily="-107" charset="2"/>
              <a:buChar char="Ø"/>
              <a:defRPr/>
            </a:pPr>
            <a:r>
              <a:rPr lang="es-ES" dirty="0" smtClean="0"/>
              <a:t>Principio de equivalencia Hardware-Software:</a:t>
            </a:r>
          </a:p>
          <a:p>
            <a:pPr lvl="1" eaLnBrk="1" hangingPunct="1">
              <a:buFont typeface="Wingdings" pitchFamily="-107" charset="2"/>
              <a:buNone/>
              <a:defRPr/>
            </a:pPr>
            <a:r>
              <a:rPr lang="es-ES" dirty="0" smtClean="0">
                <a:solidFill>
                  <a:schemeClr val="hlink"/>
                </a:solidFill>
              </a:rPr>
              <a:t>“Cualquier cosa que puede ser hecha por software puede ser hecha en hardware y cualquier cosa que puede ser hecha con hardware puede ser hecha con software”</a:t>
            </a:r>
            <a:endParaRPr lang="es-AR" dirty="0" smtClean="0">
              <a:solidFill>
                <a:schemeClr val="hlink"/>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s-AR" smtClean="0"/>
              <a:t>Estructura vs. Función</a:t>
            </a:r>
          </a:p>
        </p:txBody>
      </p:sp>
      <p:sp>
        <p:nvSpPr>
          <p:cNvPr id="62467" name="Rectangle 3"/>
          <p:cNvSpPr>
            <a:spLocks noGrp="1" noChangeArrowheads="1"/>
          </p:cNvSpPr>
          <p:nvPr>
            <p:ph type="body" idx="1"/>
          </p:nvPr>
        </p:nvSpPr>
        <p:spPr/>
        <p:txBody>
          <a:bodyPr/>
          <a:lstStyle/>
          <a:p>
            <a:pPr eaLnBrk="1" hangingPunct="1">
              <a:buFont typeface="Wingdings" pitchFamily="-107" charset="2"/>
              <a:buChar char="Ø"/>
              <a:defRPr/>
            </a:pPr>
            <a:r>
              <a:rPr lang="es-AR" smtClean="0"/>
              <a:t>La Estructura es la forma en que los componentes se relacionan entre sí.</a:t>
            </a:r>
          </a:p>
          <a:p>
            <a:pPr eaLnBrk="1" hangingPunct="1">
              <a:buFont typeface="Wingdings" pitchFamily="-107" charset="2"/>
              <a:buChar char="Ø"/>
              <a:defRPr/>
            </a:pPr>
            <a:r>
              <a:rPr lang="es-AR" smtClean="0"/>
              <a:t>La función es la operación que realizan los componentes individuales como parte de una estructura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GB" smtClean="0"/>
              <a:t>Funciones</a:t>
            </a:r>
          </a:p>
        </p:txBody>
      </p:sp>
      <p:sp>
        <p:nvSpPr>
          <p:cNvPr id="64515" name="Rectangle 3"/>
          <p:cNvSpPr>
            <a:spLocks noGrp="1" noChangeArrowheads="1"/>
          </p:cNvSpPr>
          <p:nvPr>
            <p:ph type="body" idx="1"/>
          </p:nvPr>
        </p:nvSpPr>
        <p:spPr/>
        <p:txBody>
          <a:bodyPr/>
          <a:lstStyle/>
          <a:p>
            <a:pPr eaLnBrk="1" hangingPunct="1">
              <a:buFont typeface="Wingdings" pitchFamily="-107" charset="2"/>
              <a:buChar char="Ø"/>
              <a:defRPr/>
            </a:pPr>
            <a:r>
              <a:rPr lang="es-AR" smtClean="0"/>
              <a:t>Las funciones básicas de una computadora son:</a:t>
            </a:r>
          </a:p>
          <a:p>
            <a:pPr eaLnBrk="1" hangingPunct="1">
              <a:buFont typeface="Wingdings" pitchFamily="-107" charset="2"/>
              <a:buNone/>
              <a:defRPr/>
            </a:pPr>
            <a:endParaRPr lang="es-AR" smtClean="0"/>
          </a:p>
          <a:p>
            <a:pPr lvl="1" eaLnBrk="1" hangingPunct="1">
              <a:buFont typeface="Wingdings" pitchFamily="-107" charset="2"/>
              <a:buChar char="l"/>
              <a:defRPr/>
            </a:pPr>
            <a:r>
              <a:rPr lang="es-AR" smtClean="0"/>
              <a:t>Procesamiento de Datos</a:t>
            </a:r>
          </a:p>
          <a:p>
            <a:pPr lvl="1" eaLnBrk="1" hangingPunct="1">
              <a:buFont typeface="Wingdings" pitchFamily="-107" charset="2"/>
              <a:buChar char="l"/>
              <a:defRPr/>
            </a:pPr>
            <a:r>
              <a:rPr lang="es-AR" smtClean="0"/>
              <a:t>Almacenamiento de datos</a:t>
            </a:r>
          </a:p>
          <a:p>
            <a:pPr lvl="1" eaLnBrk="1" hangingPunct="1">
              <a:buFont typeface="Wingdings" pitchFamily="-107" charset="2"/>
              <a:buChar char="l"/>
              <a:defRPr/>
            </a:pPr>
            <a:r>
              <a:rPr lang="es-AR" smtClean="0"/>
              <a:t>Transferencia  de Datos</a:t>
            </a:r>
          </a:p>
          <a:p>
            <a:pPr lvl="1" eaLnBrk="1" hangingPunct="1">
              <a:buFont typeface="Wingdings" pitchFamily="-107" charset="2"/>
              <a:buChar char="l"/>
              <a:defRPr/>
            </a:pPr>
            <a:r>
              <a:rPr lang="es-AR" smtClean="0"/>
              <a:t>Control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smtClean="0"/>
              <a:t>Visión Funcional</a:t>
            </a:r>
          </a:p>
        </p:txBody>
      </p:sp>
      <p:sp>
        <p:nvSpPr>
          <p:cNvPr id="11267" name="Oval 4"/>
          <p:cNvSpPr>
            <a:spLocks noChangeArrowheads="1"/>
          </p:cNvSpPr>
          <p:nvPr/>
        </p:nvSpPr>
        <p:spPr bwMode="auto">
          <a:xfrm>
            <a:off x="3276600" y="14112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Transferencia </a:t>
            </a:r>
          </a:p>
          <a:p>
            <a:pPr algn="ctr" eaLnBrk="0" hangingPunct="0"/>
            <a:r>
              <a:rPr lang="es-CL" sz="2400">
                <a:solidFill>
                  <a:srgbClr val="000000"/>
                </a:solidFill>
              </a:rPr>
              <a:t>de datos</a:t>
            </a:r>
            <a:endParaRPr lang="en-US" sz="2400">
              <a:solidFill>
                <a:srgbClr val="000000"/>
              </a:solidFill>
            </a:endParaRPr>
          </a:p>
        </p:txBody>
      </p:sp>
      <p:sp>
        <p:nvSpPr>
          <p:cNvPr id="11268" name="Oval 5"/>
          <p:cNvSpPr>
            <a:spLocks noChangeArrowheads="1"/>
          </p:cNvSpPr>
          <p:nvPr/>
        </p:nvSpPr>
        <p:spPr bwMode="auto">
          <a:xfrm>
            <a:off x="3273425" y="35512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Control</a:t>
            </a:r>
            <a:endParaRPr lang="en-US" sz="2400">
              <a:solidFill>
                <a:srgbClr val="000000"/>
              </a:solidFill>
            </a:endParaRPr>
          </a:p>
        </p:txBody>
      </p:sp>
      <p:sp>
        <p:nvSpPr>
          <p:cNvPr id="11269" name="Oval 6"/>
          <p:cNvSpPr>
            <a:spLocks noChangeArrowheads="1"/>
          </p:cNvSpPr>
          <p:nvPr/>
        </p:nvSpPr>
        <p:spPr bwMode="auto">
          <a:xfrm>
            <a:off x="511175" y="517048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Almacenamiento</a:t>
            </a:r>
          </a:p>
          <a:p>
            <a:pPr algn="ctr" eaLnBrk="0" hangingPunct="0"/>
            <a:r>
              <a:rPr lang="es-CL" sz="2400">
                <a:solidFill>
                  <a:srgbClr val="000000"/>
                </a:solidFill>
              </a:rPr>
              <a:t>de datos</a:t>
            </a:r>
            <a:endParaRPr lang="en-US" sz="2400">
              <a:solidFill>
                <a:srgbClr val="000000"/>
              </a:solidFill>
            </a:endParaRPr>
          </a:p>
        </p:txBody>
      </p:sp>
      <p:sp>
        <p:nvSpPr>
          <p:cNvPr id="11270" name="Oval 7"/>
          <p:cNvSpPr>
            <a:spLocks noChangeArrowheads="1"/>
          </p:cNvSpPr>
          <p:nvPr/>
        </p:nvSpPr>
        <p:spPr bwMode="auto">
          <a:xfrm>
            <a:off x="5883275" y="5227638"/>
            <a:ext cx="2962275" cy="1514475"/>
          </a:xfrm>
          <a:prstGeom prst="ellipse">
            <a:avLst/>
          </a:prstGeom>
          <a:solidFill>
            <a:srgbClr val="FFFF66"/>
          </a:solidFill>
          <a:ln w="9525">
            <a:solidFill>
              <a:srgbClr val="FFFF66"/>
            </a:solidFill>
            <a:round/>
            <a:headEnd/>
            <a:tailEnd/>
          </a:ln>
        </p:spPr>
        <p:txBody>
          <a:bodyPr wrap="none" anchor="ctr"/>
          <a:lstStyle/>
          <a:p>
            <a:pPr algn="ctr" eaLnBrk="0" hangingPunct="0"/>
            <a:r>
              <a:rPr lang="es-CL" sz="2400">
                <a:solidFill>
                  <a:srgbClr val="000000"/>
                </a:solidFill>
              </a:rPr>
              <a:t>Procesamiento </a:t>
            </a:r>
          </a:p>
          <a:p>
            <a:pPr algn="ctr" eaLnBrk="0" hangingPunct="0"/>
            <a:r>
              <a:rPr lang="es-CL" sz="2400">
                <a:solidFill>
                  <a:srgbClr val="000000"/>
                </a:solidFill>
              </a:rPr>
              <a:t>de datos</a:t>
            </a:r>
            <a:endParaRPr lang="en-US" sz="2400">
              <a:solidFill>
                <a:srgbClr val="000000"/>
              </a:solidFill>
            </a:endParaRPr>
          </a:p>
        </p:txBody>
      </p:sp>
      <p:sp>
        <p:nvSpPr>
          <p:cNvPr id="11271" name="Line 8"/>
          <p:cNvSpPr>
            <a:spLocks noChangeShapeType="1"/>
          </p:cNvSpPr>
          <p:nvPr/>
        </p:nvSpPr>
        <p:spPr bwMode="auto">
          <a:xfrm flipV="1">
            <a:off x="2419350" y="4592638"/>
            <a:ext cx="952500" cy="581025"/>
          </a:xfrm>
          <a:prstGeom prst="line">
            <a:avLst/>
          </a:prstGeom>
          <a:noFill/>
          <a:ln w="57150">
            <a:solidFill>
              <a:srgbClr val="FF6600"/>
            </a:solidFill>
            <a:round/>
            <a:headEnd/>
            <a:tailEnd type="triangle" w="med" len="med"/>
          </a:ln>
        </p:spPr>
        <p:txBody>
          <a:bodyPr/>
          <a:lstStyle/>
          <a:p>
            <a:endParaRPr lang="es-ES"/>
          </a:p>
        </p:txBody>
      </p:sp>
      <p:sp>
        <p:nvSpPr>
          <p:cNvPr id="11272" name="Line 9"/>
          <p:cNvSpPr>
            <a:spLocks noChangeShapeType="1"/>
          </p:cNvSpPr>
          <p:nvPr/>
        </p:nvSpPr>
        <p:spPr bwMode="auto">
          <a:xfrm flipV="1">
            <a:off x="2654300" y="4760913"/>
            <a:ext cx="952500" cy="581025"/>
          </a:xfrm>
          <a:prstGeom prst="line">
            <a:avLst/>
          </a:prstGeom>
          <a:noFill/>
          <a:ln w="57150">
            <a:solidFill>
              <a:srgbClr val="FF6600"/>
            </a:solidFill>
            <a:round/>
            <a:headEnd type="triangle" w="med" len="med"/>
            <a:tailEnd/>
          </a:ln>
        </p:spPr>
        <p:txBody>
          <a:bodyPr/>
          <a:lstStyle/>
          <a:p>
            <a:endParaRPr lang="es-ES"/>
          </a:p>
        </p:txBody>
      </p:sp>
      <p:sp>
        <p:nvSpPr>
          <p:cNvPr id="11273" name="Line 10"/>
          <p:cNvSpPr>
            <a:spLocks noChangeShapeType="1"/>
          </p:cNvSpPr>
          <p:nvPr/>
        </p:nvSpPr>
        <p:spPr bwMode="auto">
          <a:xfrm flipH="1" flipV="1">
            <a:off x="6159500" y="4560888"/>
            <a:ext cx="952500" cy="581025"/>
          </a:xfrm>
          <a:prstGeom prst="line">
            <a:avLst/>
          </a:prstGeom>
          <a:noFill/>
          <a:ln w="57150">
            <a:solidFill>
              <a:srgbClr val="FF6600"/>
            </a:solidFill>
            <a:round/>
            <a:headEnd/>
            <a:tailEnd type="triangle" w="med" len="med"/>
          </a:ln>
        </p:spPr>
        <p:txBody>
          <a:bodyPr/>
          <a:lstStyle/>
          <a:p>
            <a:endParaRPr lang="es-ES"/>
          </a:p>
        </p:txBody>
      </p:sp>
      <p:sp>
        <p:nvSpPr>
          <p:cNvPr id="11274" name="Line 11"/>
          <p:cNvSpPr>
            <a:spLocks noChangeShapeType="1"/>
          </p:cNvSpPr>
          <p:nvPr/>
        </p:nvSpPr>
        <p:spPr bwMode="auto">
          <a:xfrm flipH="1" flipV="1">
            <a:off x="5870575" y="4748213"/>
            <a:ext cx="952500" cy="581025"/>
          </a:xfrm>
          <a:prstGeom prst="line">
            <a:avLst/>
          </a:prstGeom>
          <a:noFill/>
          <a:ln w="57150">
            <a:solidFill>
              <a:srgbClr val="FF6600"/>
            </a:solidFill>
            <a:round/>
            <a:headEnd type="triangle" w="med" len="med"/>
            <a:tailEnd/>
          </a:ln>
        </p:spPr>
        <p:txBody>
          <a:bodyPr/>
          <a:lstStyle/>
          <a:p>
            <a:endParaRPr lang="es-ES"/>
          </a:p>
        </p:txBody>
      </p:sp>
      <p:sp>
        <p:nvSpPr>
          <p:cNvPr id="11275" name="Line 12"/>
          <p:cNvSpPr>
            <a:spLocks noChangeShapeType="1"/>
          </p:cNvSpPr>
          <p:nvPr/>
        </p:nvSpPr>
        <p:spPr bwMode="auto">
          <a:xfrm flipV="1">
            <a:off x="4584700" y="2928938"/>
            <a:ext cx="9525" cy="695325"/>
          </a:xfrm>
          <a:prstGeom prst="line">
            <a:avLst/>
          </a:prstGeom>
          <a:noFill/>
          <a:ln w="57150">
            <a:solidFill>
              <a:srgbClr val="FF6600"/>
            </a:solidFill>
            <a:round/>
            <a:headEnd type="triangle" w="med" len="med"/>
            <a:tailEnd/>
          </a:ln>
        </p:spPr>
        <p:txBody>
          <a:bodyPr/>
          <a:lstStyle/>
          <a:p>
            <a:endParaRPr lang="es-ES"/>
          </a:p>
        </p:txBody>
      </p:sp>
      <p:sp>
        <p:nvSpPr>
          <p:cNvPr id="11276" name="Line 13"/>
          <p:cNvSpPr>
            <a:spLocks noChangeShapeType="1"/>
          </p:cNvSpPr>
          <p:nvPr/>
        </p:nvSpPr>
        <p:spPr bwMode="auto">
          <a:xfrm flipV="1">
            <a:off x="4876800" y="2906713"/>
            <a:ext cx="9525" cy="695325"/>
          </a:xfrm>
          <a:prstGeom prst="line">
            <a:avLst/>
          </a:prstGeom>
          <a:noFill/>
          <a:ln w="57150">
            <a:solidFill>
              <a:srgbClr val="FF6600"/>
            </a:solidFill>
            <a:round/>
            <a:headEnd/>
            <a:tailEnd type="triangle" w="med" len="med"/>
          </a:ln>
        </p:spPr>
        <p:txBody>
          <a:bodyPr/>
          <a:lstStyle/>
          <a:p>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Ripple</Template>
  <TotalTime>4566</TotalTime>
  <Words>1481</Words>
  <Application>Microsoft Office PowerPoint</Application>
  <PresentationFormat>Presentación en pantalla (4:3)</PresentationFormat>
  <Paragraphs>291</Paragraphs>
  <Slides>32</Slides>
  <Notes>32</Notes>
  <HiddenSlides>4</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Arial</vt:lpstr>
      <vt:lpstr>ＭＳ Ｐゴシック</vt:lpstr>
      <vt:lpstr>Wingdings</vt:lpstr>
      <vt:lpstr>Times New Roman</vt:lpstr>
      <vt:lpstr>Symbol</vt:lpstr>
      <vt:lpstr>Onda</vt:lpstr>
      <vt:lpstr>Organización del Computador I</vt:lpstr>
      <vt:lpstr>Introducción</vt:lpstr>
      <vt:lpstr>Introducción</vt:lpstr>
      <vt:lpstr>Arquitectura vs Organización</vt:lpstr>
      <vt:lpstr>Arquitectura vs. Organización</vt:lpstr>
      <vt:lpstr>Componentes</vt:lpstr>
      <vt:lpstr>Estructura vs. Función</vt:lpstr>
      <vt:lpstr>Funciones</vt:lpstr>
      <vt:lpstr>Visión Funcional</vt:lpstr>
      <vt:lpstr>Operaciones (Transferencia de Datos)</vt:lpstr>
      <vt:lpstr>Operaciones (Almacenamiento)</vt:lpstr>
      <vt:lpstr>Operaciones (procecamiento desde/hasta almacenamiento)</vt:lpstr>
      <vt:lpstr>Operaciones (procesamiento desde almacenamiento a E/S)</vt:lpstr>
      <vt:lpstr>Estructura (computadora)</vt:lpstr>
      <vt:lpstr>Estructura (CPU)</vt:lpstr>
      <vt:lpstr>Estructura (UC)</vt:lpstr>
      <vt:lpstr>Un ejemplo</vt:lpstr>
      <vt:lpstr>Algunas abreviaturas</vt:lpstr>
      <vt:lpstr>Algunas abreviaturas</vt:lpstr>
      <vt:lpstr>Algunas abreviaturas</vt:lpstr>
      <vt:lpstr>Un ejemplo</vt:lpstr>
      <vt:lpstr>Un ejemplo</vt:lpstr>
      <vt:lpstr>Un ejemplo</vt:lpstr>
      <vt:lpstr>Un ejemplo</vt:lpstr>
      <vt:lpstr>Un ejemplo</vt:lpstr>
      <vt:lpstr>Un ejemplo</vt:lpstr>
      <vt:lpstr>Un ejemplo</vt:lpstr>
      <vt:lpstr>Un ejemplo</vt:lpstr>
      <vt:lpstr>Un ejemplo</vt:lpstr>
      <vt:lpstr>Un ejemplo</vt:lpstr>
      <vt:lpstr>Un ejemplo</vt:lpstr>
      <vt:lpstr>El ejemplo … por dentro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tulkkus</dc:creator>
  <cp:lastModifiedBy>tulkkus</cp:lastModifiedBy>
  <cp:revision>209</cp:revision>
  <dcterms:created xsi:type="dcterms:W3CDTF">2009-01-26T17:52:16Z</dcterms:created>
  <dcterms:modified xsi:type="dcterms:W3CDTF">2019-04-09T13:24:22Z</dcterms:modified>
</cp:coreProperties>
</file>