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3"/>
  </p:notesMasterIdLst>
  <p:handoutMasterIdLst>
    <p:handoutMasterId r:id="rId54"/>
  </p:handoutMasterIdLst>
  <p:sldIdLst>
    <p:sldId id="256" r:id="rId2"/>
    <p:sldId id="447" r:id="rId3"/>
    <p:sldId id="474" r:id="rId4"/>
    <p:sldId id="461" r:id="rId5"/>
    <p:sldId id="479" r:id="rId6"/>
    <p:sldId id="480" r:id="rId7"/>
    <p:sldId id="432" r:id="rId8"/>
    <p:sldId id="433" r:id="rId9"/>
    <p:sldId id="434" r:id="rId10"/>
    <p:sldId id="343" r:id="rId11"/>
    <p:sldId id="354" r:id="rId12"/>
    <p:sldId id="443" r:id="rId13"/>
    <p:sldId id="444" r:id="rId14"/>
    <p:sldId id="445" r:id="rId15"/>
    <p:sldId id="446" r:id="rId16"/>
    <p:sldId id="425" r:id="rId17"/>
    <p:sldId id="426" r:id="rId18"/>
    <p:sldId id="427" r:id="rId19"/>
    <p:sldId id="428" r:id="rId20"/>
    <p:sldId id="455" r:id="rId21"/>
    <p:sldId id="472" r:id="rId22"/>
    <p:sldId id="483" r:id="rId23"/>
    <p:sldId id="399" r:id="rId24"/>
    <p:sldId id="475" r:id="rId25"/>
    <p:sldId id="476" r:id="rId26"/>
    <p:sldId id="401" r:id="rId27"/>
    <p:sldId id="402" r:id="rId28"/>
    <p:sldId id="403" r:id="rId29"/>
    <p:sldId id="404" r:id="rId30"/>
    <p:sldId id="405" r:id="rId31"/>
    <p:sldId id="406" r:id="rId32"/>
    <p:sldId id="481" r:id="rId33"/>
    <p:sldId id="473" r:id="rId34"/>
    <p:sldId id="435" r:id="rId35"/>
    <p:sldId id="478" r:id="rId36"/>
    <p:sldId id="457" r:id="rId37"/>
    <p:sldId id="458" r:id="rId38"/>
    <p:sldId id="459" r:id="rId39"/>
    <p:sldId id="460" r:id="rId40"/>
    <p:sldId id="451" r:id="rId41"/>
    <p:sldId id="452" r:id="rId42"/>
    <p:sldId id="453" r:id="rId43"/>
    <p:sldId id="464" r:id="rId44"/>
    <p:sldId id="465" r:id="rId45"/>
    <p:sldId id="466" r:id="rId46"/>
    <p:sldId id="467" r:id="rId47"/>
    <p:sldId id="468" r:id="rId48"/>
    <p:sldId id="469" r:id="rId49"/>
    <p:sldId id="470" r:id="rId50"/>
    <p:sldId id="471" r:id="rId51"/>
    <p:sldId id="449" r:id="rId5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7" autoAdjust="0"/>
  </p:normalViewPr>
  <p:slideViewPr>
    <p:cSldViewPr>
      <p:cViewPr>
        <p:scale>
          <a:sx n="100" d="100"/>
          <a:sy n="100" d="100"/>
        </p:scale>
        <p:origin x="-432" y="-78"/>
      </p:cViewPr>
      <p:guideLst>
        <p:guide orient="horz" pos="2160"/>
        <p:guide pos="2880"/>
      </p:guideLst>
    </p:cSldViewPr>
  </p:slideViewPr>
  <p:outlineViewPr>
    <p:cViewPr>
      <p:scale>
        <a:sx n="33" d="100"/>
        <a:sy n="33" d="100"/>
      </p:scale>
      <p:origin x="0" y="1909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211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13" Type="http://schemas.openxmlformats.org/officeDocument/2006/relationships/slide" Target="slides/slide37.xml"/><Relationship Id="rId3" Type="http://schemas.openxmlformats.org/officeDocument/2006/relationships/slide" Target="slides/slide14.xml"/><Relationship Id="rId7" Type="http://schemas.openxmlformats.org/officeDocument/2006/relationships/slide" Target="slides/slide28.xml"/><Relationship Id="rId12" Type="http://schemas.openxmlformats.org/officeDocument/2006/relationships/slide" Target="slides/slide36.xml"/><Relationship Id="rId2" Type="http://schemas.openxmlformats.org/officeDocument/2006/relationships/slide" Target="slides/slide10.xml"/><Relationship Id="rId1" Type="http://schemas.openxmlformats.org/officeDocument/2006/relationships/slide" Target="slides/slide9.xml"/><Relationship Id="rId6" Type="http://schemas.openxmlformats.org/officeDocument/2006/relationships/slide" Target="slides/slide27.xml"/><Relationship Id="rId11" Type="http://schemas.openxmlformats.org/officeDocument/2006/relationships/slide" Target="slides/slide32.xml"/><Relationship Id="rId5" Type="http://schemas.openxmlformats.org/officeDocument/2006/relationships/slide" Target="slides/slide26.xml"/><Relationship Id="rId15" Type="http://schemas.openxmlformats.org/officeDocument/2006/relationships/slide" Target="slides/slide39.xml"/><Relationship Id="rId10" Type="http://schemas.openxmlformats.org/officeDocument/2006/relationships/slide" Target="slides/slide31.xml"/><Relationship Id="rId4" Type="http://schemas.openxmlformats.org/officeDocument/2006/relationships/slide" Target="slides/slide20.xml"/><Relationship Id="rId9" Type="http://schemas.openxmlformats.org/officeDocument/2006/relationships/slide" Target="slides/slide30.xml"/><Relationship Id="rId14"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07" charset="0"/>
              </a:defRPr>
            </a:lvl1pPr>
          </a:lstStyle>
          <a:p>
            <a:pPr>
              <a:defRPr/>
            </a:pPr>
            <a:endParaRPr lang="es-AR"/>
          </a:p>
        </p:txBody>
      </p:sp>
      <p:sp>
        <p:nvSpPr>
          <p:cNvPr id="3471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07" charset="0"/>
              </a:defRPr>
            </a:lvl1pPr>
          </a:lstStyle>
          <a:p>
            <a:pPr>
              <a:defRPr/>
            </a:pPr>
            <a:endParaRPr lang="es-AR"/>
          </a:p>
        </p:txBody>
      </p:sp>
      <p:sp>
        <p:nvSpPr>
          <p:cNvPr id="3471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07" charset="0"/>
              </a:defRPr>
            </a:lvl1pPr>
          </a:lstStyle>
          <a:p>
            <a:pPr>
              <a:defRPr/>
            </a:pPr>
            <a:endParaRPr lang="es-AR"/>
          </a:p>
        </p:txBody>
      </p:sp>
      <p:sp>
        <p:nvSpPr>
          <p:cNvPr id="3471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07" charset="0"/>
              </a:defRPr>
            </a:lvl1pPr>
          </a:lstStyle>
          <a:p>
            <a:pPr>
              <a:defRPr/>
            </a:pPr>
            <a:fld id="{1FC334A4-1096-46A0-8C4A-39F4A55D6841}" type="slidenum">
              <a:rPr lang="es-AR"/>
              <a:pPr>
                <a:defRPr/>
              </a:pPr>
              <a:t>‹Nº›</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07" charset="0"/>
              </a:defRPr>
            </a:lvl1pPr>
          </a:lstStyle>
          <a:p>
            <a:pPr>
              <a:defRPr/>
            </a:pPr>
            <a:endParaRPr lang="es-AR"/>
          </a:p>
        </p:txBody>
      </p:sp>
      <p:sp>
        <p:nvSpPr>
          <p:cNvPr id="1536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07" charset="0"/>
              </a:defRPr>
            </a:lvl1pPr>
          </a:lstStyle>
          <a:p>
            <a:pPr>
              <a:defRPr/>
            </a:pPr>
            <a:endParaRPr lang="es-AR"/>
          </a:p>
        </p:txBody>
      </p:sp>
      <p:sp>
        <p:nvSpPr>
          <p:cNvPr id="553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1536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07" charset="0"/>
              </a:defRPr>
            </a:lvl1pPr>
          </a:lstStyle>
          <a:p>
            <a:pPr>
              <a:defRPr/>
            </a:pPr>
            <a:endParaRPr lang="es-AR"/>
          </a:p>
        </p:txBody>
      </p:sp>
      <p:sp>
        <p:nvSpPr>
          <p:cNvPr id="1536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07" charset="0"/>
              </a:defRPr>
            </a:lvl1pPr>
          </a:lstStyle>
          <a:p>
            <a:pPr>
              <a:defRPr/>
            </a:pPr>
            <a:fld id="{167E9B08-ED57-4319-9859-F54CCE9BB7CB}"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DC4176E-2D50-49B9-B9AD-F3DBE79691C7}" type="slidenum">
              <a:rPr lang="en-US" smtClean="0"/>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s-A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892CE2D-9968-4FDF-914D-044464CCC076}"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s-AR" smtClean="0"/>
              <a:t>	Veamos esto un poco más en detalle. Durante la etapa de Fetch la unidad de control recupera la instrucción apuntada por el PC y luego lo incrementa para que quede apuntando a la instrucción siguiente. En la etapa de Decode, se guardan los bits correspondientes al código de instrucción en un registro, y se decodifica este código para determinar qué instrucción que realizará la ALU; luego, se recuperan los operando de memoria. Durante la etapa de Execute, la ALU realiza la operación solicitada entre los operandos leídos, y se guarda el resultado en donde corresponda. Finalmente, se vuelve al comienzo.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450F92D-7448-4421-B963-07D6B29B979E}"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74725" y="4560888"/>
            <a:ext cx="5365750" cy="4319587"/>
          </a:xfrm>
          <a:noFill/>
          <a:ln/>
        </p:spPr>
        <p:txBody>
          <a:bodyPr/>
          <a:lstStyle/>
          <a:p>
            <a:pPr eaLnBrk="1" hangingPunct="1"/>
            <a:r>
              <a:rPr lang="es-AR" smtClean="0"/>
              <a:t>	Graficamente...</a:t>
            </a:r>
          </a:p>
          <a:p>
            <a:pPr eaLnBrk="1" hangingPunct="1"/>
            <a:endParaRPr lang="es-A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DED05C4-8B1F-4F12-B39A-5A5EFF7A235E}" type="slidenum">
              <a:rPr lang="en-US"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71EDD59-2DE9-4422-9039-AAC0AB7303DA}"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49A36F98-A2E8-4094-8060-9394F9D99245}" type="slidenum">
              <a:rPr lang="en-US" smtClean="0"/>
              <a:pPr/>
              <a:t>19</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0F522F3-1B65-4716-9C59-77B9C1AA2562}" type="slidenum">
              <a:rPr lang="en-US" smtClean="0"/>
              <a:pPr/>
              <a:t>20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74725" y="4560888"/>
            <a:ext cx="5365750" cy="4319587"/>
          </a:xfrm>
          <a:noFill/>
          <a:ln/>
        </p:spPr>
        <p:txBody>
          <a:bodyPr/>
          <a:lstStyle/>
          <a:p>
            <a:pPr eaLnBrk="1" hangingPunct="1"/>
            <a:r>
              <a:rPr lang="en-GB" smtClean="0"/>
              <a:t>	En general, las instrucciones con las que se cuenta son de los siguientes tipos:...</a:t>
            </a:r>
          </a:p>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smtClean="0"/>
              <a:t>	La primera implementación de una computadora que presentaba las características del modelo de Von Neumann fue la IAS (Institute for Advanced Study, Princeton). Fue construida por el propio Von Neumann.</a:t>
            </a:r>
          </a:p>
          <a:p>
            <a:endParaRPr lang="en-US" smtClean="0"/>
          </a:p>
        </p:txBody>
      </p:sp>
      <p:sp>
        <p:nvSpPr>
          <p:cNvPr id="71684" name="Slide Number Placeholder 3"/>
          <p:cNvSpPr>
            <a:spLocks noGrp="1"/>
          </p:cNvSpPr>
          <p:nvPr>
            <p:ph type="sldNum" sz="quarter" idx="5"/>
          </p:nvPr>
        </p:nvSpPr>
        <p:spPr>
          <a:noFill/>
        </p:spPr>
        <p:txBody>
          <a:bodyPr/>
          <a:lstStyle/>
          <a:p>
            <a:fld id="{AE91EE71-B8A5-4946-973E-C5BD3427AEA8}" type="slidenum">
              <a:rPr lang="en-US" smtClean="0"/>
              <a:pPr/>
              <a:t>21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smtClean="0"/>
              <a:t>	El diagrama de la IAS no es más que lo que ya habíamos mostrado como la arquitectura básica de Von Neumann.</a:t>
            </a:r>
          </a:p>
          <a:p>
            <a:endParaRPr lang="en-US" smtClean="0"/>
          </a:p>
        </p:txBody>
      </p:sp>
      <p:sp>
        <p:nvSpPr>
          <p:cNvPr id="72708" name="Slide Number Placeholder 3"/>
          <p:cNvSpPr>
            <a:spLocks noGrp="1"/>
          </p:cNvSpPr>
          <p:nvPr>
            <p:ph type="sldNum" sz="quarter" idx="5"/>
          </p:nvPr>
        </p:nvSpPr>
        <p:spPr>
          <a:noFill/>
        </p:spPr>
        <p:txBody>
          <a:bodyPr/>
          <a:lstStyle/>
          <a:p>
            <a:fld id="{94166D6B-16C6-4A42-B771-E3A3FDDB4D4F}"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BFD5C1A-289C-4767-91D2-986CBED577C3}" type="slidenum">
              <a:rPr lang="en-US" smtClean="0"/>
              <a:pPr/>
              <a:t>23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74725" y="4560888"/>
            <a:ext cx="5365750" cy="4319587"/>
          </a:xfrm>
          <a:noFill/>
          <a:ln/>
        </p:spPr>
        <p:txBody>
          <a:bodyPr/>
          <a:lstStyle/>
          <a:p>
            <a:pPr eaLnBrk="1" hangingPunct="1"/>
            <a:r>
              <a:rPr lang="en-GB" smtClean="0"/>
              <a:t>	Si miramos un poco más en detalle, lo que encontramos es la siguiente estructura. El CPU se encuentra dividido en dos subsistemas, por un lado la ALU con los registros que utiliza para realizar las operaciones y por otro la unidad de control con los registros necesarios para llevar a cabo el ciclo de instrucciones.</a:t>
            </a:r>
          </a:p>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smtClean="0"/>
              <a:t>	En la IAS, la información se organizaba en palabras de 40 bits, sean datos o instrucciones de programa, por supuesto, estamos hablando de representación binaria. Las instrucciones, en realidad eran de 20 bits de modo de acomodar dos instrucciones por palabra.</a:t>
            </a:r>
          </a:p>
          <a:p>
            <a:endParaRPr lang="en-US" smtClean="0"/>
          </a:p>
        </p:txBody>
      </p:sp>
      <p:sp>
        <p:nvSpPr>
          <p:cNvPr id="74756" name="Slide Number Placeholder 3"/>
          <p:cNvSpPr>
            <a:spLocks noGrp="1"/>
          </p:cNvSpPr>
          <p:nvPr>
            <p:ph type="sldNum" sz="quarter" idx="5"/>
          </p:nvPr>
        </p:nvSpPr>
        <p:spPr>
          <a:noFill/>
        </p:spPr>
        <p:txBody>
          <a:bodyPr/>
          <a:lstStyle/>
          <a:p>
            <a:fld id="{5776D747-49E6-439E-A56B-FE10E3490C1C}"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D2E0412-6C9D-404A-8235-81DF537BA28F}"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s-AR" smtClean="0"/>
              <a:t>	Ya charlamos bastante sobre muchas cuestiones en forma un tanto superficial. Ahora intentaremos ahondar un poco en el modelo de cómputo, pero más en el modelo conceptual detrás de las computadoras que conocemos.</a:t>
            </a:r>
          </a:p>
          <a:p>
            <a:pPr eaLnBrk="1" hangingPunct="1"/>
            <a:r>
              <a:rPr lang="es-AR" smtClean="0"/>
              <a:t>	De las implementaciones de computadoras, la ENIAC es la primera a la que se le puede llamar computadora de propósito general. Es decir que era programable para desarrollar cualquier tarea.</a:t>
            </a:r>
          </a:p>
          <a:p>
            <a:pPr eaLnBrk="1" hangingPunct="1"/>
            <a:endParaRPr lang="es-A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smtClean="0"/>
              <a:t>	Las instrucciones estaban divididas en el código de operación, de 8 bits, y la dirección del operando que participaba en la operación. Estas direcciones eran de 12 bits, permitiendo acceder una memoria de a lo sumo 4 Kb.</a:t>
            </a:r>
          </a:p>
          <a:p>
            <a:endParaRPr lang="en-US" smtClean="0"/>
          </a:p>
        </p:txBody>
      </p:sp>
      <p:sp>
        <p:nvSpPr>
          <p:cNvPr id="75780" name="Slide Number Placeholder 3"/>
          <p:cNvSpPr>
            <a:spLocks noGrp="1"/>
          </p:cNvSpPr>
          <p:nvPr>
            <p:ph type="sldNum" sz="quarter" idx="5"/>
          </p:nvPr>
        </p:nvSpPr>
        <p:spPr>
          <a:noFill/>
        </p:spPr>
        <p:txBody>
          <a:bodyPr/>
          <a:lstStyle/>
          <a:p>
            <a:fld id="{0FC68E45-0E5D-47E2-B7EB-29737DC9F48B}"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0387DB9-3B56-4FD3-886C-4F8B46CF8700}" type="slidenum">
              <a:rPr lang="en-US" smtClean="0"/>
              <a:pPr/>
              <a:t>26</a:t>
            </a:fld>
            <a:endParaRPr lang="en-US" smtClean="0"/>
          </a:p>
        </p:txBody>
      </p:sp>
      <p:sp>
        <p:nvSpPr>
          <p:cNvPr id="76803" name="Rectangle 2"/>
          <p:cNvSpPr>
            <a:spLocks noGrp="1" noRot="1" noChangeAspect="1" noChangeArrowheads="1" noTextEdit="1"/>
          </p:cNvSpPr>
          <p:nvPr>
            <p:ph type="sldImg"/>
          </p:nvPr>
        </p:nvSpPr>
        <p:spPr>
          <a:xfrm>
            <a:off x="1258888" y="720725"/>
            <a:ext cx="4800600" cy="3600450"/>
          </a:xfrm>
          <a:ln/>
        </p:spPr>
      </p:sp>
      <p:sp>
        <p:nvSpPr>
          <p:cNvPr id="76804"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7CBFB2B-3660-4796-BF7A-B1965463C145}" type="slidenum">
              <a:rPr lang="en-US" smtClean="0"/>
              <a:pPr/>
              <a:t>27</a:t>
            </a:fld>
            <a:endParaRPr lang="en-US" smtClean="0"/>
          </a:p>
        </p:txBody>
      </p:sp>
      <p:sp>
        <p:nvSpPr>
          <p:cNvPr id="77827" name="Rectangle 2"/>
          <p:cNvSpPr>
            <a:spLocks noGrp="1" noRot="1" noChangeAspect="1" noChangeArrowheads="1" noTextEdit="1"/>
          </p:cNvSpPr>
          <p:nvPr>
            <p:ph type="sldImg"/>
          </p:nvPr>
        </p:nvSpPr>
        <p:spPr>
          <a:xfrm>
            <a:off x="1258888" y="720725"/>
            <a:ext cx="4800600" cy="3600450"/>
          </a:xfrm>
          <a:ln/>
        </p:spPr>
      </p:sp>
      <p:sp>
        <p:nvSpPr>
          <p:cNvPr id="77828"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F3A57FB-B5CA-45CF-8B3F-3FBA6450D2FD}" type="slidenum">
              <a:rPr lang="en-US" smtClean="0"/>
              <a:pPr/>
              <a:t>28</a:t>
            </a:fld>
            <a:endParaRPr lang="en-US" smtClean="0"/>
          </a:p>
        </p:txBody>
      </p:sp>
      <p:sp>
        <p:nvSpPr>
          <p:cNvPr id="78851" name="Rectangle 2"/>
          <p:cNvSpPr>
            <a:spLocks noGrp="1" noRot="1" noChangeAspect="1" noChangeArrowheads="1" noTextEdit="1"/>
          </p:cNvSpPr>
          <p:nvPr>
            <p:ph type="sldImg"/>
          </p:nvPr>
        </p:nvSpPr>
        <p:spPr>
          <a:xfrm>
            <a:off x="1258888" y="720725"/>
            <a:ext cx="4800600" cy="3600450"/>
          </a:xfrm>
          <a:ln/>
        </p:spPr>
      </p:sp>
      <p:sp>
        <p:nvSpPr>
          <p:cNvPr id="78852"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D0922B7-CA4B-4FF7-BD3B-98184C60D98A}" type="slidenum">
              <a:rPr lang="en-US" smtClean="0"/>
              <a:pPr/>
              <a:t>29</a:t>
            </a:fld>
            <a:endParaRPr lang="en-US" smtClean="0"/>
          </a:p>
        </p:txBody>
      </p:sp>
      <p:sp>
        <p:nvSpPr>
          <p:cNvPr id="79875" name="Rectangle 2"/>
          <p:cNvSpPr>
            <a:spLocks noGrp="1" noRot="1" noChangeAspect="1" noChangeArrowheads="1" noTextEdit="1"/>
          </p:cNvSpPr>
          <p:nvPr>
            <p:ph type="sldImg"/>
          </p:nvPr>
        </p:nvSpPr>
        <p:spPr>
          <a:xfrm>
            <a:off x="1258888" y="720725"/>
            <a:ext cx="4800600" cy="3600450"/>
          </a:xfrm>
          <a:ln/>
        </p:spPr>
      </p:sp>
      <p:sp>
        <p:nvSpPr>
          <p:cNvPr id="79876"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DE3BB26-06AE-4563-990E-53E31757EE09}" type="slidenum">
              <a:rPr lang="en-US" smtClean="0"/>
              <a:pPr/>
              <a:t>30</a:t>
            </a:fld>
            <a:endParaRPr lang="en-US" smtClean="0"/>
          </a:p>
        </p:txBody>
      </p:sp>
      <p:sp>
        <p:nvSpPr>
          <p:cNvPr id="80899" name="Rectangle 2"/>
          <p:cNvSpPr>
            <a:spLocks noGrp="1" noRot="1" noChangeAspect="1" noChangeArrowheads="1" noTextEdit="1"/>
          </p:cNvSpPr>
          <p:nvPr>
            <p:ph type="sldImg"/>
          </p:nvPr>
        </p:nvSpPr>
        <p:spPr>
          <a:xfrm>
            <a:off x="1258888" y="720725"/>
            <a:ext cx="4800600" cy="3600450"/>
          </a:xfrm>
          <a:ln/>
        </p:spPr>
      </p:sp>
      <p:sp>
        <p:nvSpPr>
          <p:cNvPr id="80900"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6188300-E2A6-4CB1-BD80-F7FDD71629A1}" type="slidenum">
              <a:rPr lang="en-US" smtClean="0"/>
              <a:pPr/>
              <a:t>31</a:t>
            </a:fld>
            <a:endParaRPr lang="en-US" smtClean="0"/>
          </a:p>
        </p:txBody>
      </p:sp>
      <p:sp>
        <p:nvSpPr>
          <p:cNvPr id="81923" name="Rectangle 2"/>
          <p:cNvSpPr>
            <a:spLocks noGrp="1" noRot="1" noChangeAspect="1" noChangeArrowheads="1" noTextEdit="1"/>
          </p:cNvSpPr>
          <p:nvPr>
            <p:ph type="sldImg"/>
          </p:nvPr>
        </p:nvSpPr>
        <p:spPr>
          <a:xfrm>
            <a:off x="1258888" y="720725"/>
            <a:ext cx="4800600" cy="3600450"/>
          </a:xfrm>
          <a:ln/>
        </p:spPr>
      </p:sp>
      <p:sp>
        <p:nvSpPr>
          <p:cNvPr id="81924"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6A0A987-3CB9-4C6D-8E44-8EC8826BDBD2}" type="slidenum">
              <a:rPr lang="en-US" smtClean="0"/>
              <a:pPr/>
              <a:t>32</a:t>
            </a:fld>
            <a:endParaRPr lang="en-US" smtClean="0"/>
          </a:p>
        </p:txBody>
      </p:sp>
      <p:sp>
        <p:nvSpPr>
          <p:cNvPr id="82947" name="Rectangle 2"/>
          <p:cNvSpPr>
            <a:spLocks noGrp="1" noRot="1" noChangeAspect="1" noChangeArrowheads="1" noTextEdit="1"/>
          </p:cNvSpPr>
          <p:nvPr>
            <p:ph type="sldImg"/>
          </p:nvPr>
        </p:nvSpPr>
        <p:spPr>
          <a:xfrm>
            <a:off x="1258888" y="720725"/>
            <a:ext cx="4800600" cy="3600450"/>
          </a:xfrm>
          <a:ln/>
        </p:spPr>
      </p:sp>
      <p:sp>
        <p:nvSpPr>
          <p:cNvPr id="82948"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mtClean="0"/>
              <a:t>	Otras arquitecturas, especialmente las más modernas, cuentan con mayor cantidad de registros con métodos de acceso diferentes; por ejemplo, en la columna 1 vemos la estructura de registros de un procesador MIC68000, en la 2 tenemos los registros con que contaba un procesador 8086 y en la 3 los de un 80386, este último permitiendo acceder a los mismo en forma parcial para poder proveer compatibilidad hacia atrás.</a:t>
            </a:r>
          </a:p>
          <a:p>
            <a:endParaRPr lang="en-US" smtClean="0"/>
          </a:p>
        </p:txBody>
      </p:sp>
      <p:sp>
        <p:nvSpPr>
          <p:cNvPr id="83972" name="Slide Number Placeholder 3"/>
          <p:cNvSpPr>
            <a:spLocks noGrp="1"/>
          </p:cNvSpPr>
          <p:nvPr>
            <p:ph type="sldNum" sz="quarter" idx="5"/>
          </p:nvPr>
        </p:nvSpPr>
        <p:spPr>
          <a:noFill/>
        </p:spPr>
        <p:txBody>
          <a:bodyPr/>
          <a:lstStyle/>
          <a:p>
            <a:fld id="{DA2B5095-51B8-4A05-8783-FB11AD769EB6}" type="slidenum">
              <a:rPr lang="en-US" smtClean="0"/>
              <a:pPr/>
              <a:t>33</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5BF7F7A-2440-47E2-9638-EE47AFACBF74}" type="slidenum">
              <a:rPr lang="en-US" smtClean="0"/>
              <a:pPr/>
              <a:t>34</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s-AR" smtClean="0"/>
              <a:t>	Una de las partes más importantes de una computadora es el medio de comunicación sobre el cual se interconectan las unidades que hemos mencionado. Es común encontrar tres canales que son denominados bus de datos, direcciones y control. Estos canales son utilizados para realizar los intercambios que sean necesarios para la ejecución de los programas.</a:t>
            </a:r>
          </a:p>
          <a:p>
            <a:pPr eaLnBrk="1" hangingPunct="1"/>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08271CC-672A-470B-9EC2-31B46DAF3128}"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s-AR" smtClean="0"/>
              <a:t>	John Von Neumann, matemático, es la persona conocida como el padre de la computadora moderna. La propuesta de Von Neumann es que una computadora debiera ser capaz de almacenar el programa que ejecuta de forma que esta no tenga que ser reprogramada cada vez que se desea resolver un problema particular. De alguna forma el concepto introducido por Von Neumann es el de memoria.</a:t>
            </a:r>
          </a:p>
          <a:p>
            <a:pPr eaLnBrk="1" hangingPunct="1"/>
            <a:endParaRPr lang="es-A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mtClean="0"/>
              <a:t>	En esta transparencia vemos una posible configuración de un sistema completo. Por un lado se tiene el procesador con sus buses locales, que se conecta a la memoria a través de un bus y a los dispositivos de I/O a través de otro. Las posibles interacciones entre estos canales, y de ellos con el procesador, son administradas por un controlador de bus que se ocupa de repartir tiempos de acceso al CPU o eventuales accesos directos a memoria.</a:t>
            </a:r>
          </a:p>
          <a:p>
            <a:endParaRPr lang="en-US" smtClean="0"/>
          </a:p>
        </p:txBody>
      </p:sp>
      <p:sp>
        <p:nvSpPr>
          <p:cNvPr id="86020" name="Slide Number Placeholder 3"/>
          <p:cNvSpPr>
            <a:spLocks noGrp="1"/>
          </p:cNvSpPr>
          <p:nvPr>
            <p:ph type="sldNum" sz="quarter" idx="5"/>
          </p:nvPr>
        </p:nvSpPr>
        <p:spPr>
          <a:noFill/>
        </p:spPr>
        <p:txBody>
          <a:bodyPr/>
          <a:lstStyle/>
          <a:p>
            <a:fld id="{5D53353B-AB3C-40D7-A7ED-105FE8244A81}" type="slidenum">
              <a:rPr lang="en-US" smtClean="0"/>
              <a:pPr/>
              <a:t>35</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9695180-4178-427D-811A-886601EE2741}" type="slidenum">
              <a:rPr lang="en-US" smtClean="0"/>
              <a:pPr/>
              <a:t>36</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74725" y="4560888"/>
            <a:ext cx="5365750" cy="4319587"/>
          </a:xfrm>
          <a:noFill/>
          <a:ln/>
        </p:spPr>
        <p:txBody>
          <a:bodyPr/>
          <a:lstStyle/>
          <a:p>
            <a:pPr eaLnBrk="1" hangingPunct="1"/>
            <a:r>
              <a:rPr lang="en-GB" smtClean="0"/>
              <a:t>	Los buses no son más que un medio físico a través del cual se conectan dispositivos que deben mantener cierta comunicación. Este medio físico suele ser un grupo de "cables" que pueden transportar una cierta cantidad de bits; adicionalmente habrá lineas de control asociadas a las interacciones que los dispositivos deben llevar a cabo. Estas lineas de control serán las que sean capaces de resolver la contienda por el uso del medio cuando este no es dedicado.</a:t>
            </a:r>
          </a:p>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2049758-701D-45BC-8929-739F38834A8D}" type="slidenum">
              <a:rPr lang="en-US" smtClean="0"/>
              <a:pPr/>
              <a:t>37</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74725" y="4560888"/>
            <a:ext cx="5365750" cy="4319587"/>
          </a:xfrm>
          <a:noFill/>
          <a:ln/>
        </p:spPr>
        <p:txBody>
          <a:bodyPr/>
          <a:lstStyle/>
          <a:p>
            <a:pPr eaLnBrk="1" hangingPunct="1"/>
            <a:r>
              <a:rPr lang="en-GB" smtClean="0"/>
              <a:t>	El bus de datos es un punto clave en el rendimiento del sistema. el tamaño del bus (cantidad de hilos) es del tamaño de la palabra sobre la que trabajamos y mientras más grande sea esta más información podrá ser transladada en simultáneo y, consecuentemente, más rápido se realizarán las lecturas y/o escrituras.</a:t>
            </a:r>
          </a:p>
          <a:p>
            <a:pPr eaLnBrk="1" hangingPunct="1"/>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B754BA2-0748-472C-BE50-2D3EE41CA46C}" type="slidenum">
              <a:rPr lang="en-US" smtClean="0"/>
              <a:pPr/>
              <a:t>38</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74725" y="4560888"/>
            <a:ext cx="5365750" cy="4319587"/>
          </a:xfrm>
          <a:noFill/>
          <a:ln/>
        </p:spPr>
        <p:txBody>
          <a:bodyPr/>
          <a:lstStyle/>
          <a:p>
            <a:pPr eaLnBrk="1" hangingPunct="1"/>
            <a:r>
              <a:rPr lang="en-GB" smtClean="0"/>
              <a:t>	El bus de direcciones define la fuente o destino de los datos colocados en el bus de datos. Su tamaño determina la cantidad máxima de memoria que puede ser direccionable, y consecuentemente la cantidad máxima de memoria del sistema.</a:t>
            </a:r>
          </a:p>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B594126-1567-4425-BA5B-FD0082C99731}" type="slidenum">
              <a:rPr lang="en-US" smtClean="0"/>
              <a:pPr/>
              <a:t>39</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74725" y="4560888"/>
            <a:ext cx="5365750" cy="4319587"/>
          </a:xfrm>
          <a:noFill/>
          <a:ln/>
        </p:spPr>
        <p:txBody>
          <a:bodyPr/>
          <a:lstStyle/>
          <a:p>
            <a:pPr eaLnBrk="1" hangingPunct="1"/>
            <a:r>
              <a:rPr lang="en-GB" smtClean="0"/>
              <a:t>	El bus de control es el canal que usarán los dispositivos conectados para comunicarse qué tarea debe realizarse con los datos y las direcciones puestas en los otros buses. Por ejemplo, dada una dirección colocada en el bus de direcciones, y un dato colocado en el bus de datos, se pedirá su escritura en memoria.</a:t>
            </a:r>
          </a:p>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4151809A-B91A-4798-85F9-13744FA5971D}" type="slidenum">
              <a:rPr lang="en-US" smtClean="0"/>
              <a:pPr/>
              <a:t>40</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74725" y="4560888"/>
            <a:ext cx="5365750" cy="4319587"/>
          </a:xfrm>
          <a:noFill/>
          <a:ln/>
        </p:spPr>
        <p:txBody>
          <a:bodyPr/>
          <a:lstStyle/>
          <a:p>
            <a:pPr eaLnBrk="1" hangingPunct="1"/>
            <a:r>
              <a:rPr lang="es-AR" smtClean="0"/>
              <a:t>	Por otro lado, existen modelos de cómputo que no pueden ser encuadrados en el modelo de Von Neumann. Estos modelos surgen para intentar palear con los problemas intrínsecos del modelo. El mayor de los problemas, es lo que denominamos cuello de botella de Von Neumann, que es el hecho de que las instrucciones se ejecutan de a una por vez independientemente de si estas pueden realizarse en paralelo y que la comunicación con la memoria como unidad externa empeora esta situación.</a:t>
            </a:r>
          </a:p>
          <a:p>
            <a:pPr eaLnBrk="1" hangingPunct="1"/>
            <a:r>
              <a:rPr lang="es-AR" smtClean="0"/>
              <a:t>	Las mejoras que pueden operarse sobre este modelos para sobreponerse a estos problemas son:...</a:t>
            </a:r>
          </a:p>
          <a:p>
            <a:pPr eaLnBrk="1" hangingPunct="1"/>
            <a:r>
              <a:rPr lang="es-AR" smtClean="0"/>
              <a:t>	Otra posibilidad es apartarse del modelo cambiando conceptualmente la forma en la que se entiende el "cómputo".</a:t>
            </a:r>
          </a:p>
          <a:p>
            <a:pPr eaLnBrk="1" hangingPunct="1"/>
            <a:endParaRPr lang="es-A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7A80BB5-C5E5-4A49-8D13-762A41D2E841}" type="slidenum">
              <a:rPr lang="en-US" smtClean="0"/>
              <a:pPr/>
              <a:t>41</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74725" y="4560888"/>
            <a:ext cx="5365750" cy="4319587"/>
          </a:xfrm>
          <a:noFill/>
          <a:ln/>
        </p:spPr>
        <p:txBody>
          <a:bodyPr/>
          <a:lstStyle/>
          <a:p>
            <a:pPr eaLnBrk="1" hangingPunct="1"/>
            <a:r>
              <a:rPr lang="es-AR" smtClean="0"/>
              <a:t>	Modelo High Performance.</a:t>
            </a:r>
          </a:p>
          <a:p>
            <a:pPr eaLnBrk="1" hangingPunct="1"/>
            <a:endParaRPr lang="es-A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C725D1E-4A39-41FE-8308-2E9485A4FE5C}" type="slidenum">
              <a:rPr lang="en-US" smtClean="0"/>
              <a:pPr/>
              <a:t>42</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74725" y="4560888"/>
            <a:ext cx="5365750" cy="4319587"/>
          </a:xfrm>
          <a:noFill/>
          <a:ln/>
        </p:spPr>
        <p:txBody>
          <a:bodyPr/>
          <a:lstStyle/>
          <a:p>
            <a:pPr eaLnBrk="1" hangingPunct="1"/>
            <a:r>
              <a:rPr lang="es-AR" smtClean="0"/>
              <a:t>	Otros modelos ni siquiera viven cerca del paradigma de Von Neumann sino que apelan a cambios radicales en lo que significa computabilidad.</a:t>
            </a:r>
          </a:p>
          <a:p>
            <a:pPr eaLnBrk="1" hangingPunct="1"/>
            <a:endParaRPr lang="es-A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9B3724ED-F00C-4FC4-8F86-52C292CF74F4}" type="slidenum">
              <a:rPr lang="en-US" smtClean="0"/>
              <a:pPr/>
              <a:t>43</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74725" y="4560888"/>
            <a:ext cx="5365750" cy="4319587"/>
          </a:xfrm>
          <a:noFill/>
          <a:ln/>
        </p:spPr>
        <p:txBody>
          <a:bodyPr/>
          <a:lstStyle/>
          <a:p>
            <a:pPr eaLnBrk="1" hangingPunct="1"/>
            <a:r>
              <a:rPr lang="es-AR" smtClean="0"/>
              <a:t>	Cuando hablamos de jerarquía de niveles de una computadora nos estamos refiriendo a la forma en la que dividiremos en niveles de abstracción las tareas que se llevarán a cabo a fin de computar.</a:t>
            </a:r>
          </a:p>
          <a:p>
            <a:pPr eaLnBrk="1" hangingPunct="1"/>
            <a:r>
              <a:rPr lang="es-AR" smtClean="0"/>
              <a:t>	Una computadora es mucho más que su organización interna de componentes electrónicos. Necesita software, debe proveer la posibilidad de escribir nuevos programas, etc. Para llevar esto a cabo en forma ordenada existe una categorización en niveles "virtuales" que permitirán descargar diferentes responsabilidades dependiendo de cuán arriba (más abstracto) o abajo (más concreto) queramos ubicarnos. </a:t>
            </a:r>
          </a:p>
          <a:p>
            <a:pPr eaLnBrk="1" hangingPunct="1"/>
            <a:endParaRPr lang="es-A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064A57A-B4F4-4FBE-8345-ECBE6159B8D5}" type="slidenum">
              <a:rPr lang="en-US" smtClean="0"/>
              <a:pPr/>
              <a:t>44</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74725" y="4560888"/>
            <a:ext cx="5365750" cy="4319587"/>
          </a:xfrm>
          <a:noFill/>
          <a:ln/>
        </p:spPr>
        <p:txBody>
          <a:bodyPr/>
          <a:lstStyle/>
          <a:p>
            <a:pPr eaLnBrk="1" hangingPunct="1"/>
            <a:r>
              <a:rPr lang="es-AR" smtClean="0"/>
              <a:t>	Esta es la división más comúnmente aceptada:...</a:t>
            </a:r>
          </a:p>
          <a:p>
            <a:pPr eaLnBrk="1" hangingPunct="1"/>
            <a:r>
              <a:rPr lang="es-AR" smtClean="0"/>
              <a:t>	El comportamiento general es que cada nivel brinda cierta interfaz que abstrae los niveles inferiores permitiendo montar sobre ellos nuevos niveles aun más abstractos.</a:t>
            </a:r>
          </a:p>
          <a:p>
            <a:pPr eaLnBrk="1" hangingPunct="1"/>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B276CE8-C322-496A-B150-103F65252A3C}" type="slidenum">
              <a:rPr lang="en-US" smtClean="0"/>
              <a:pPr/>
              <a:t>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74725" y="4560888"/>
            <a:ext cx="5365750" cy="4319587"/>
          </a:xfrm>
          <a:noFill/>
          <a:ln/>
        </p:spPr>
        <p:txBody>
          <a:bodyPr/>
          <a:lstStyle/>
          <a:p>
            <a:pPr eaLnBrk="1" hangingPunct="1"/>
            <a:r>
              <a:rPr lang="en-GB" smtClean="0"/>
              <a:t>	Sobre la base de la propuesta de Von Neumann se articula el modelo de Von Neuman cuyos lineamientos son:...</a:t>
            </a:r>
          </a:p>
          <a:p>
            <a:pPr eaLnBrk="1" hangingPunct="1"/>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21367BE-EB4F-49E8-87E8-D7CD5DED131E}" type="slidenum">
              <a:rPr lang="en-US" smtClean="0"/>
              <a:pPr/>
              <a:t>45</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C6AF9848-FCDC-46CA-9903-D573FAC93FFF}" type="slidenum">
              <a:rPr lang="en-US" smtClean="0"/>
              <a:pPr/>
              <a:t>46</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05E7F794-08AB-4286-8662-36A3DFCCC9B2}" type="slidenum">
              <a:rPr lang="en-US" smtClean="0"/>
              <a:pPr/>
              <a:t>47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82031A2-9C06-410E-9234-77AF69F1A9FD}" type="slidenum">
              <a:rPr lang="en-US" smtClean="0"/>
              <a:pPr/>
              <a:t>48</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49ADD737-864B-480C-A8A5-CA8B5A11ABBB}" type="slidenum">
              <a:rPr lang="en-US" smtClean="0"/>
              <a:pPr/>
              <a:t>50</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974725" y="4560888"/>
            <a:ext cx="5365750" cy="4319587"/>
          </a:xfrm>
          <a:noFill/>
          <a:ln/>
        </p:spPr>
        <p:txBody>
          <a:bodyPr/>
          <a:lstStyle/>
          <a:p>
            <a:pPr eaLnBrk="1" hangingPunct="1"/>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82BC7B4-73EA-4933-A096-F652F238B58D}" type="slidenum">
              <a:rPr lang="en-US" smtClean="0"/>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74725" y="4560888"/>
            <a:ext cx="5365750" cy="4319587"/>
          </a:xfrm>
          <a:noFill/>
          <a:ln/>
        </p:spPr>
        <p:txBody>
          <a:bodyPr/>
          <a:lstStyle/>
          <a:p>
            <a:pPr eaLnBrk="1" hangingPunct="1"/>
            <a:r>
              <a:rPr lang="en-GB" smtClean="0"/>
              <a:t>	En esta transparencia podemos ver en forma gráfica lo que hoy se conoce como modelo de Von Neumann.</a:t>
            </a:r>
          </a:p>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7F2570C-2939-4380-8E4E-242B5A284A6F}"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s-AR" smtClean="0"/>
              <a:t>	Se tiene una CPU conteniendo la unidad aritmética lógica, una unidad de control que será la encargada de llevar a cabo la ejecución secuencial de los programas y un conjunto de registros. Fuera de ella se tiene una memoria en la que se almacenarás programas y datos y un sistema de I/O, todo conectado a través de buses.</a:t>
            </a:r>
          </a:p>
          <a:p>
            <a:pPr eaLnBrk="1" hangingPunct="1"/>
            <a:r>
              <a:rPr lang="es-AR" smtClean="0"/>
              <a:t>	Debe destacarse que en este modelo el tiempo se repartirá entre ejecución y lectura de datos de memoria, lo que se conoce como cuello de botella de Von Neumann.</a:t>
            </a:r>
          </a:p>
          <a:p>
            <a:pPr eaLnBrk="1" hangingPunct="1"/>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BB82CA3-BF16-4551-AD10-6CC486F279E4}" type="slidenum">
              <a:rPr lang="en-US" smtClean="0"/>
              <a:pPr/>
              <a:t>12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s-AR" smtClean="0"/>
              <a:t>	Como dijimos antes, la CPU está compuesta por una unidad de control cuyas tareas principales son:...</a:t>
            </a:r>
          </a:p>
          <a:p>
            <a:pPr eaLnBrk="1" hangingPunct="1"/>
            <a:r>
              <a:rPr lang="es-AR" smtClean="0"/>
              <a:t>	Y la ALU, que se ocupa de:...</a:t>
            </a:r>
          </a:p>
          <a:p>
            <a:pPr eaLnBrk="1" hangingPunct="1"/>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5E68576-FFED-4999-8B8D-A55EA83B4E5C}" type="slidenum">
              <a:rPr lang="en-US" smtClean="0"/>
              <a:pPr/>
              <a:t>13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s-AR" smtClean="0"/>
              <a:t>	Los registros tienen las siguientes propiedades:...</a:t>
            </a:r>
          </a:p>
          <a:p>
            <a:pPr eaLnBrk="1" hangingPunct="1"/>
            <a:r>
              <a:rPr lang="es-AR" smtClean="0"/>
              <a:t>	Y se conoce como DataPath a los canales a través de los cuales la información fluye entre las partes constitutivas de la CPU.</a:t>
            </a:r>
          </a:p>
          <a:p>
            <a:pPr eaLnBrk="1" hangingPunct="1"/>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BE89117-517B-43BF-88DD-259646B20BC9}" type="slidenum">
              <a:rPr lang="en-US" smtClean="0"/>
              <a:pPr/>
              <a:t>14</a:t>
            </a:fld>
            <a:endParaRPr lang="en-US" smtClean="0"/>
          </a:p>
        </p:txBody>
      </p:sp>
      <p:sp>
        <p:nvSpPr>
          <p:cNvPr id="64515" name="Rectangle 2"/>
          <p:cNvSpPr>
            <a:spLocks noGrp="1" noRot="1" noChangeAspect="1" noChangeArrowheads="1" noTextEdit="1"/>
          </p:cNvSpPr>
          <p:nvPr>
            <p:ph type="sldImg"/>
          </p:nvPr>
        </p:nvSpPr>
        <p:spPr>
          <a:xfrm>
            <a:off x="1258888" y="720725"/>
            <a:ext cx="4800600" cy="3600450"/>
          </a:xfrm>
          <a:ln/>
        </p:spPr>
      </p:sp>
      <p:sp>
        <p:nvSpPr>
          <p:cNvPr id="64516" name="Rectangle 3"/>
          <p:cNvSpPr>
            <a:spLocks noGrp="1" noChangeArrowheads="1"/>
          </p:cNvSpPr>
          <p:nvPr>
            <p:ph type="body" idx="1"/>
          </p:nvPr>
        </p:nvSpPr>
        <p:spPr>
          <a:xfrm>
            <a:off x="974725" y="4560888"/>
            <a:ext cx="5365750" cy="4319587"/>
          </a:xfrm>
          <a:noFill/>
          <a:ln/>
        </p:spPr>
        <p:txBody>
          <a:bodyPr/>
          <a:lstStyle/>
          <a:p>
            <a:pPr eaLnBrk="1" hangingPunct="1"/>
            <a:r>
              <a:rPr lang="es-AR" smtClean="0"/>
              <a:t>	Una de las principales cuestiones a aprender, y que siempre debemos tener en la cabeza es lo que se denomina el ciclo de instrucción. Este es el esquema básico a partir del cual se lleva a cabo la ejecución de un programa. Es decir que son las reglas básicas de funcionamiento de una comutadora.</a:t>
            </a:r>
          </a:p>
          <a:p>
            <a:pPr eaLnBrk="1" hangingPunct="1"/>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A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A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A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A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A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A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A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A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A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A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A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A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A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A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A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A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A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A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s-E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s-E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s-E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A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s-E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A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A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A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A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s-A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s-A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grpSp>
        </p:grpSp>
      </p:grpSp>
      <p:sp>
        <p:nvSpPr>
          <p:cNvPr id="45122" name="Rectangle 66"/>
          <p:cNvSpPr>
            <a:spLocks noGrp="1" noChangeArrowheads="1"/>
          </p:cNvSpPr>
          <p:nvPr>
            <p:ph type="ctrTitle" sz="quarter"/>
          </p:nvPr>
        </p:nvSpPr>
        <p:spPr>
          <a:xfrm>
            <a:off x="685800" y="1692275"/>
            <a:ext cx="7772400" cy="1736725"/>
          </a:xfrm>
        </p:spPr>
        <p:txBody>
          <a:bodyPr anchor="b"/>
          <a:lstStyle>
            <a:lvl1pPr>
              <a:defRPr sz="4400"/>
            </a:lvl1pPr>
          </a:lstStyle>
          <a:p>
            <a:r>
              <a:rPr lang="en-US"/>
              <a:t>Haga clic para cambiar el estilo de título	</a:t>
            </a:r>
          </a:p>
        </p:txBody>
      </p:sp>
      <p:sp>
        <p:nvSpPr>
          <p:cNvPr id="451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07" charset="2"/>
              <a:buNone/>
              <a:defRPr/>
            </a:lvl1pPr>
          </a:lstStyle>
          <a:p>
            <a:r>
              <a:rPr lang="en-U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s-A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s-AR"/>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E5CA5F69-B721-4578-B54E-95681C95B868}"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AR"/>
          </a:p>
        </p:txBody>
      </p:sp>
      <p:sp>
        <p:nvSpPr>
          <p:cNvPr id="5" name="Rectangle 70"/>
          <p:cNvSpPr>
            <a:spLocks noGrp="1" noChangeArrowheads="1"/>
          </p:cNvSpPr>
          <p:nvPr>
            <p:ph type="ftr" sz="quarter" idx="11"/>
          </p:nvPr>
        </p:nvSpPr>
        <p:spPr>
          <a:ln/>
        </p:spPr>
        <p:txBody>
          <a:bodyPr/>
          <a:lstStyle>
            <a:lvl1pPr>
              <a:defRPr/>
            </a:lvl1pPr>
          </a:lstStyle>
          <a:p>
            <a:pPr>
              <a:defRPr/>
            </a:pPr>
            <a:endParaRPr lang="es-AR"/>
          </a:p>
        </p:txBody>
      </p:sp>
      <p:sp>
        <p:nvSpPr>
          <p:cNvPr id="6" name="Rectangle 71"/>
          <p:cNvSpPr>
            <a:spLocks noGrp="1" noChangeArrowheads="1"/>
          </p:cNvSpPr>
          <p:nvPr>
            <p:ph type="sldNum" sz="quarter" idx="12"/>
          </p:nvPr>
        </p:nvSpPr>
        <p:spPr>
          <a:ln/>
        </p:spPr>
        <p:txBody>
          <a:bodyPr/>
          <a:lstStyle>
            <a:lvl1pPr>
              <a:defRPr/>
            </a:lvl1pPr>
          </a:lstStyle>
          <a:p>
            <a:pPr>
              <a:defRPr/>
            </a:pPr>
            <a:fld id="{363E31FB-A08B-43EA-A36C-7B915C420BC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AR"/>
          </a:p>
        </p:txBody>
      </p:sp>
      <p:sp>
        <p:nvSpPr>
          <p:cNvPr id="5" name="Rectangle 70"/>
          <p:cNvSpPr>
            <a:spLocks noGrp="1" noChangeArrowheads="1"/>
          </p:cNvSpPr>
          <p:nvPr>
            <p:ph type="ftr" sz="quarter" idx="11"/>
          </p:nvPr>
        </p:nvSpPr>
        <p:spPr>
          <a:ln/>
        </p:spPr>
        <p:txBody>
          <a:bodyPr/>
          <a:lstStyle>
            <a:lvl1pPr>
              <a:defRPr/>
            </a:lvl1pPr>
          </a:lstStyle>
          <a:p>
            <a:pPr>
              <a:defRPr/>
            </a:pPr>
            <a:endParaRPr lang="es-AR"/>
          </a:p>
        </p:txBody>
      </p:sp>
      <p:sp>
        <p:nvSpPr>
          <p:cNvPr id="6" name="Rectangle 71"/>
          <p:cNvSpPr>
            <a:spLocks noGrp="1" noChangeArrowheads="1"/>
          </p:cNvSpPr>
          <p:nvPr>
            <p:ph type="sldNum" sz="quarter" idx="12"/>
          </p:nvPr>
        </p:nvSpPr>
        <p:spPr>
          <a:ln/>
        </p:spPr>
        <p:txBody>
          <a:bodyPr/>
          <a:lstStyle>
            <a:lvl1pPr>
              <a:defRPr/>
            </a:lvl1pPr>
          </a:lstStyle>
          <a:p>
            <a:pPr>
              <a:defRPr/>
            </a:pPr>
            <a:fld id="{8C07E1C1-EB93-4920-9F4A-799295DE2E33}"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9366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125538"/>
            <a:ext cx="4316412"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25538"/>
            <a:ext cx="4316413" cy="2424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02050"/>
            <a:ext cx="4316413" cy="2424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s-AR"/>
          </a:p>
        </p:txBody>
      </p:sp>
      <p:sp>
        <p:nvSpPr>
          <p:cNvPr id="7" name="Rectangle 70"/>
          <p:cNvSpPr>
            <a:spLocks noGrp="1" noChangeArrowheads="1"/>
          </p:cNvSpPr>
          <p:nvPr>
            <p:ph type="ftr" sz="quarter" idx="11"/>
          </p:nvPr>
        </p:nvSpPr>
        <p:spPr>
          <a:ln/>
        </p:spPr>
        <p:txBody>
          <a:bodyPr/>
          <a:lstStyle>
            <a:lvl1pPr>
              <a:defRPr/>
            </a:lvl1pPr>
          </a:lstStyle>
          <a:p>
            <a:pPr>
              <a:defRPr/>
            </a:pPr>
            <a:endParaRPr lang="es-AR"/>
          </a:p>
        </p:txBody>
      </p:sp>
      <p:sp>
        <p:nvSpPr>
          <p:cNvPr id="8" name="Rectangle 71"/>
          <p:cNvSpPr>
            <a:spLocks noGrp="1" noChangeArrowheads="1"/>
          </p:cNvSpPr>
          <p:nvPr>
            <p:ph type="sldNum" sz="quarter" idx="12"/>
          </p:nvPr>
        </p:nvSpPr>
        <p:spPr>
          <a:ln/>
        </p:spPr>
        <p:txBody>
          <a:bodyPr/>
          <a:lstStyle>
            <a:lvl1pPr>
              <a:defRPr/>
            </a:lvl1pPr>
          </a:lstStyle>
          <a:p>
            <a:pPr>
              <a:defRPr/>
            </a:pPr>
            <a:fld id="{76CB1960-6C50-4A79-92D2-684958101417}" type="slidenum">
              <a:rPr lang="en-US"/>
              <a:pPr>
                <a:defRPr/>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9366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125538"/>
            <a:ext cx="8785225" cy="5000625"/>
          </a:xfrm>
        </p:spPr>
        <p:txBody>
          <a:bodyPr/>
          <a:lstStyle/>
          <a:p>
            <a:pPr lvl="0"/>
            <a:endParaRPr lang="en-US"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s-AR"/>
          </a:p>
        </p:txBody>
      </p:sp>
      <p:sp>
        <p:nvSpPr>
          <p:cNvPr id="5" name="Rectangle 70"/>
          <p:cNvSpPr>
            <a:spLocks noGrp="1" noChangeArrowheads="1"/>
          </p:cNvSpPr>
          <p:nvPr>
            <p:ph type="ftr" sz="quarter" idx="11"/>
          </p:nvPr>
        </p:nvSpPr>
        <p:spPr>
          <a:ln/>
        </p:spPr>
        <p:txBody>
          <a:bodyPr/>
          <a:lstStyle>
            <a:lvl1pPr>
              <a:defRPr/>
            </a:lvl1pPr>
          </a:lstStyle>
          <a:p>
            <a:pPr>
              <a:defRPr/>
            </a:pPr>
            <a:endParaRPr lang="es-AR"/>
          </a:p>
        </p:txBody>
      </p:sp>
      <p:sp>
        <p:nvSpPr>
          <p:cNvPr id="6" name="Rectangle 71"/>
          <p:cNvSpPr>
            <a:spLocks noGrp="1" noChangeArrowheads="1"/>
          </p:cNvSpPr>
          <p:nvPr>
            <p:ph type="sldNum" sz="quarter" idx="12"/>
          </p:nvPr>
        </p:nvSpPr>
        <p:spPr>
          <a:ln/>
        </p:spPr>
        <p:txBody>
          <a:bodyPr/>
          <a:lstStyle>
            <a:lvl1pPr>
              <a:defRPr/>
            </a:lvl1pPr>
          </a:lstStyle>
          <a:p>
            <a:pPr>
              <a:defRPr/>
            </a:pPr>
            <a:fld id="{C3CEEBBE-7D9D-4B4F-B3BB-7993C1CE6C26}" type="slidenum">
              <a:rPr lang="en-US"/>
              <a:pPr>
                <a:defRPr/>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785225" cy="9366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125538"/>
            <a:ext cx="4316412"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25538"/>
            <a:ext cx="4316413" cy="5000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AR"/>
          </a:p>
        </p:txBody>
      </p:sp>
      <p:sp>
        <p:nvSpPr>
          <p:cNvPr id="6" name="Rectangle 70"/>
          <p:cNvSpPr>
            <a:spLocks noGrp="1" noChangeArrowheads="1"/>
          </p:cNvSpPr>
          <p:nvPr>
            <p:ph type="ftr" sz="quarter" idx="11"/>
          </p:nvPr>
        </p:nvSpPr>
        <p:spPr>
          <a:ln/>
        </p:spPr>
        <p:txBody>
          <a:bodyPr/>
          <a:lstStyle>
            <a:lvl1pPr>
              <a:defRPr/>
            </a:lvl1pPr>
          </a:lstStyle>
          <a:p>
            <a:pPr>
              <a:defRPr/>
            </a:pPr>
            <a:endParaRPr lang="es-AR"/>
          </a:p>
        </p:txBody>
      </p:sp>
      <p:sp>
        <p:nvSpPr>
          <p:cNvPr id="7" name="Rectangle 71"/>
          <p:cNvSpPr>
            <a:spLocks noGrp="1" noChangeArrowheads="1"/>
          </p:cNvSpPr>
          <p:nvPr>
            <p:ph type="sldNum" sz="quarter" idx="12"/>
          </p:nvPr>
        </p:nvSpPr>
        <p:spPr>
          <a:ln/>
        </p:spPr>
        <p:txBody>
          <a:bodyPr/>
          <a:lstStyle>
            <a:lvl1pPr>
              <a:defRPr/>
            </a:lvl1pPr>
          </a:lstStyle>
          <a:p>
            <a:pPr>
              <a:defRPr/>
            </a:pPr>
            <a:fld id="{FCD8F6FD-080A-4D3C-B0D6-D94587F40C24}" type="slidenum">
              <a:rPr lang="en-US"/>
              <a:pPr>
                <a:defRPr/>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79388" y="115888"/>
            <a:ext cx="8785225" cy="6010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s-AR"/>
          </a:p>
        </p:txBody>
      </p:sp>
      <p:sp>
        <p:nvSpPr>
          <p:cNvPr id="4" name="Rectangle 70"/>
          <p:cNvSpPr>
            <a:spLocks noGrp="1" noChangeArrowheads="1"/>
          </p:cNvSpPr>
          <p:nvPr>
            <p:ph type="ftr" sz="quarter" idx="11"/>
          </p:nvPr>
        </p:nvSpPr>
        <p:spPr>
          <a:ln/>
        </p:spPr>
        <p:txBody>
          <a:bodyPr/>
          <a:lstStyle>
            <a:lvl1pPr>
              <a:defRPr/>
            </a:lvl1pPr>
          </a:lstStyle>
          <a:p>
            <a:pPr>
              <a:defRPr/>
            </a:pPr>
            <a:endParaRPr lang="es-AR"/>
          </a:p>
        </p:txBody>
      </p:sp>
      <p:sp>
        <p:nvSpPr>
          <p:cNvPr id="5" name="Rectangle 71"/>
          <p:cNvSpPr>
            <a:spLocks noGrp="1" noChangeArrowheads="1"/>
          </p:cNvSpPr>
          <p:nvPr>
            <p:ph type="sldNum" sz="quarter" idx="12"/>
          </p:nvPr>
        </p:nvSpPr>
        <p:spPr>
          <a:ln/>
        </p:spPr>
        <p:txBody>
          <a:bodyPr/>
          <a:lstStyle>
            <a:lvl1pPr>
              <a:defRPr/>
            </a:lvl1pPr>
          </a:lstStyle>
          <a:p>
            <a:pPr>
              <a:defRPr/>
            </a:pPr>
            <a:fld id="{EE3E067B-83F1-4B93-BB32-C8C488D3346C}"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s-AR"/>
          </a:p>
        </p:txBody>
      </p:sp>
      <p:sp>
        <p:nvSpPr>
          <p:cNvPr id="5" name="Rectangle 70"/>
          <p:cNvSpPr>
            <a:spLocks noGrp="1" noChangeArrowheads="1"/>
          </p:cNvSpPr>
          <p:nvPr>
            <p:ph type="ftr" sz="quarter" idx="11"/>
          </p:nvPr>
        </p:nvSpPr>
        <p:spPr>
          <a:ln/>
        </p:spPr>
        <p:txBody>
          <a:bodyPr/>
          <a:lstStyle>
            <a:lvl1pPr>
              <a:defRPr/>
            </a:lvl1pPr>
          </a:lstStyle>
          <a:p>
            <a:pPr>
              <a:defRPr/>
            </a:pPr>
            <a:endParaRPr lang="es-AR"/>
          </a:p>
        </p:txBody>
      </p:sp>
      <p:sp>
        <p:nvSpPr>
          <p:cNvPr id="6" name="Rectangle 71"/>
          <p:cNvSpPr>
            <a:spLocks noGrp="1" noChangeArrowheads="1"/>
          </p:cNvSpPr>
          <p:nvPr>
            <p:ph type="sldNum" sz="quarter" idx="12"/>
          </p:nvPr>
        </p:nvSpPr>
        <p:spPr>
          <a:ln/>
        </p:spPr>
        <p:txBody>
          <a:bodyPr/>
          <a:lstStyle>
            <a:lvl1pPr>
              <a:defRPr/>
            </a:lvl1pPr>
          </a:lstStyle>
          <a:p>
            <a:pPr>
              <a:defRPr/>
            </a:pPr>
            <a:fld id="{0556B0F1-0946-4022-9979-2979D318809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s-AR"/>
          </a:p>
        </p:txBody>
      </p:sp>
      <p:sp>
        <p:nvSpPr>
          <p:cNvPr id="5" name="Rectangle 70"/>
          <p:cNvSpPr>
            <a:spLocks noGrp="1" noChangeArrowheads="1"/>
          </p:cNvSpPr>
          <p:nvPr>
            <p:ph type="ftr" sz="quarter" idx="11"/>
          </p:nvPr>
        </p:nvSpPr>
        <p:spPr>
          <a:ln/>
        </p:spPr>
        <p:txBody>
          <a:bodyPr/>
          <a:lstStyle>
            <a:lvl1pPr>
              <a:defRPr/>
            </a:lvl1pPr>
          </a:lstStyle>
          <a:p>
            <a:pPr>
              <a:defRPr/>
            </a:pPr>
            <a:endParaRPr lang="es-AR"/>
          </a:p>
        </p:txBody>
      </p:sp>
      <p:sp>
        <p:nvSpPr>
          <p:cNvPr id="6" name="Rectangle 71"/>
          <p:cNvSpPr>
            <a:spLocks noGrp="1" noChangeArrowheads="1"/>
          </p:cNvSpPr>
          <p:nvPr>
            <p:ph type="sldNum" sz="quarter" idx="12"/>
          </p:nvPr>
        </p:nvSpPr>
        <p:spPr>
          <a:ln/>
        </p:spPr>
        <p:txBody>
          <a:bodyPr/>
          <a:lstStyle>
            <a:lvl1pPr>
              <a:defRPr/>
            </a:lvl1pPr>
          </a:lstStyle>
          <a:p>
            <a:pPr>
              <a:defRPr/>
            </a:pPr>
            <a:fld id="{4350C1CF-9950-4A04-ABFB-C07A777A4BDC}"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125538"/>
            <a:ext cx="4316412"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25538"/>
            <a:ext cx="4316413"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s-AR"/>
          </a:p>
        </p:txBody>
      </p:sp>
      <p:sp>
        <p:nvSpPr>
          <p:cNvPr id="6" name="Rectangle 70"/>
          <p:cNvSpPr>
            <a:spLocks noGrp="1" noChangeArrowheads="1"/>
          </p:cNvSpPr>
          <p:nvPr>
            <p:ph type="ftr" sz="quarter" idx="11"/>
          </p:nvPr>
        </p:nvSpPr>
        <p:spPr>
          <a:ln/>
        </p:spPr>
        <p:txBody>
          <a:bodyPr/>
          <a:lstStyle>
            <a:lvl1pPr>
              <a:defRPr/>
            </a:lvl1pPr>
          </a:lstStyle>
          <a:p>
            <a:pPr>
              <a:defRPr/>
            </a:pPr>
            <a:endParaRPr lang="es-AR"/>
          </a:p>
        </p:txBody>
      </p:sp>
      <p:sp>
        <p:nvSpPr>
          <p:cNvPr id="7" name="Rectangle 71"/>
          <p:cNvSpPr>
            <a:spLocks noGrp="1" noChangeArrowheads="1"/>
          </p:cNvSpPr>
          <p:nvPr>
            <p:ph type="sldNum" sz="quarter" idx="12"/>
          </p:nvPr>
        </p:nvSpPr>
        <p:spPr>
          <a:ln/>
        </p:spPr>
        <p:txBody>
          <a:bodyPr/>
          <a:lstStyle>
            <a:lvl1pPr>
              <a:defRPr/>
            </a:lvl1pPr>
          </a:lstStyle>
          <a:p>
            <a:pPr>
              <a:defRPr/>
            </a:pPr>
            <a:fld id="{C7FF181D-0C57-4E14-A810-45FF8836493A}"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s-AR"/>
          </a:p>
        </p:txBody>
      </p:sp>
      <p:sp>
        <p:nvSpPr>
          <p:cNvPr id="8" name="Rectangle 70"/>
          <p:cNvSpPr>
            <a:spLocks noGrp="1" noChangeArrowheads="1"/>
          </p:cNvSpPr>
          <p:nvPr>
            <p:ph type="ftr" sz="quarter" idx="11"/>
          </p:nvPr>
        </p:nvSpPr>
        <p:spPr>
          <a:ln/>
        </p:spPr>
        <p:txBody>
          <a:bodyPr/>
          <a:lstStyle>
            <a:lvl1pPr>
              <a:defRPr/>
            </a:lvl1pPr>
          </a:lstStyle>
          <a:p>
            <a:pPr>
              <a:defRPr/>
            </a:pPr>
            <a:endParaRPr lang="es-AR"/>
          </a:p>
        </p:txBody>
      </p:sp>
      <p:sp>
        <p:nvSpPr>
          <p:cNvPr id="9" name="Rectangle 71"/>
          <p:cNvSpPr>
            <a:spLocks noGrp="1" noChangeArrowheads="1"/>
          </p:cNvSpPr>
          <p:nvPr>
            <p:ph type="sldNum" sz="quarter" idx="12"/>
          </p:nvPr>
        </p:nvSpPr>
        <p:spPr>
          <a:ln/>
        </p:spPr>
        <p:txBody>
          <a:bodyPr/>
          <a:lstStyle>
            <a:lvl1pPr>
              <a:defRPr/>
            </a:lvl1pPr>
          </a:lstStyle>
          <a:p>
            <a:pPr>
              <a:defRPr/>
            </a:pPr>
            <a:fld id="{A8619114-FCD8-4F5E-9E10-DEF31162F556}"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s-AR"/>
          </a:p>
        </p:txBody>
      </p:sp>
      <p:sp>
        <p:nvSpPr>
          <p:cNvPr id="4" name="Rectangle 70"/>
          <p:cNvSpPr>
            <a:spLocks noGrp="1" noChangeArrowheads="1"/>
          </p:cNvSpPr>
          <p:nvPr>
            <p:ph type="ftr" sz="quarter" idx="11"/>
          </p:nvPr>
        </p:nvSpPr>
        <p:spPr>
          <a:ln/>
        </p:spPr>
        <p:txBody>
          <a:bodyPr/>
          <a:lstStyle>
            <a:lvl1pPr>
              <a:defRPr/>
            </a:lvl1pPr>
          </a:lstStyle>
          <a:p>
            <a:pPr>
              <a:defRPr/>
            </a:pPr>
            <a:endParaRPr lang="es-AR"/>
          </a:p>
        </p:txBody>
      </p:sp>
      <p:sp>
        <p:nvSpPr>
          <p:cNvPr id="5" name="Rectangle 71"/>
          <p:cNvSpPr>
            <a:spLocks noGrp="1" noChangeArrowheads="1"/>
          </p:cNvSpPr>
          <p:nvPr>
            <p:ph type="sldNum" sz="quarter" idx="12"/>
          </p:nvPr>
        </p:nvSpPr>
        <p:spPr>
          <a:ln/>
        </p:spPr>
        <p:txBody>
          <a:bodyPr/>
          <a:lstStyle>
            <a:lvl1pPr>
              <a:defRPr/>
            </a:lvl1pPr>
          </a:lstStyle>
          <a:p>
            <a:pPr>
              <a:defRPr/>
            </a:pPr>
            <a:fld id="{2B09BB12-6243-429D-A4F1-1D833EC6CFA5}"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AR"/>
          </a:p>
        </p:txBody>
      </p:sp>
      <p:sp>
        <p:nvSpPr>
          <p:cNvPr id="3" name="Rectangle 70"/>
          <p:cNvSpPr>
            <a:spLocks noGrp="1" noChangeArrowheads="1"/>
          </p:cNvSpPr>
          <p:nvPr>
            <p:ph type="ftr" sz="quarter" idx="11"/>
          </p:nvPr>
        </p:nvSpPr>
        <p:spPr>
          <a:ln/>
        </p:spPr>
        <p:txBody>
          <a:bodyPr/>
          <a:lstStyle>
            <a:lvl1pPr>
              <a:defRPr/>
            </a:lvl1pPr>
          </a:lstStyle>
          <a:p>
            <a:pPr>
              <a:defRPr/>
            </a:pPr>
            <a:endParaRPr lang="es-AR"/>
          </a:p>
        </p:txBody>
      </p:sp>
      <p:sp>
        <p:nvSpPr>
          <p:cNvPr id="4" name="Rectangle 71"/>
          <p:cNvSpPr>
            <a:spLocks noGrp="1" noChangeArrowheads="1"/>
          </p:cNvSpPr>
          <p:nvPr>
            <p:ph type="sldNum" sz="quarter" idx="12"/>
          </p:nvPr>
        </p:nvSpPr>
        <p:spPr>
          <a:ln/>
        </p:spPr>
        <p:txBody>
          <a:bodyPr/>
          <a:lstStyle>
            <a:lvl1pPr>
              <a:defRPr/>
            </a:lvl1pPr>
          </a:lstStyle>
          <a:p>
            <a:pPr>
              <a:defRPr/>
            </a:pPr>
            <a:fld id="{AA4D967F-B9A7-407A-82B1-4D5A3D252095}"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AR"/>
          </a:p>
        </p:txBody>
      </p:sp>
      <p:sp>
        <p:nvSpPr>
          <p:cNvPr id="6" name="Rectangle 70"/>
          <p:cNvSpPr>
            <a:spLocks noGrp="1" noChangeArrowheads="1"/>
          </p:cNvSpPr>
          <p:nvPr>
            <p:ph type="ftr" sz="quarter" idx="11"/>
          </p:nvPr>
        </p:nvSpPr>
        <p:spPr>
          <a:ln/>
        </p:spPr>
        <p:txBody>
          <a:bodyPr/>
          <a:lstStyle>
            <a:lvl1pPr>
              <a:defRPr/>
            </a:lvl1pPr>
          </a:lstStyle>
          <a:p>
            <a:pPr>
              <a:defRPr/>
            </a:pPr>
            <a:endParaRPr lang="es-AR"/>
          </a:p>
        </p:txBody>
      </p:sp>
      <p:sp>
        <p:nvSpPr>
          <p:cNvPr id="7" name="Rectangle 71"/>
          <p:cNvSpPr>
            <a:spLocks noGrp="1" noChangeArrowheads="1"/>
          </p:cNvSpPr>
          <p:nvPr>
            <p:ph type="sldNum" sz="quarter" idx="12"/>
          </p:nvPr>
        </p:nvSpPr>
        <p:spPr>
          <a:ln/>
        </p:spPr>
        <p:txBody>
          <a:bodyPr/>
          <a:lstStyle>
            <a:lvl1pPr>
              <a:defRPr/>
            </a:lvl1pPr>
          </a:lstStyle>
          <a:p>
            <a:pPr>
              <a:defRPr/>
            </a:pPr>
            <a:fld id="{3C792FAD-F778-4F49-A8FE-8A1947D2DB7E}"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s-AR"/>
          </a:p>
        </p:txBody>
      </p:sp>
      <p:sp>
        <p:nvSpPr>
          <p:cNvPr id="6" name="Rectangle 70"/>
          <p:cNvSpPr>
            <a:spLocks noGrp="1" noChangeArrowheads="1"/>
          </p:cNvSpPr>
          <p:nvPr>
            <p:ph type="ftr" sz="quarter" idx="11"/>
          </p:nvPr>
        </p:nvSpPr>
        <p:spPr>
          <a:ln/>
        </p:spPr>
        <p:txBody>
          <a:bodyPr/>
          <a:lstStyle>
            <a:lvl1pPr>
              <a:defRPr/>
            </a:lvl1pPr>
          </a:lstStyle>
          <a:p>
            <a:pPr>
              <a:defRPr/>
            </a:pPr>
            <a:endParaRPr lang="es-AR"/>
          </a:p>
        </p:txBody>
      </p:sp>
      <p:sp>
        <p:nvSpPr>
          <p:cNvPr id="7" name="Rectangle 71"/>
          <p:cNvSpPr>
            <a:spLocks noGrp="1" noChangeArrowheads="1"/>
          </p:cNvSpPr>
          <p:nvPr>
            <p:ph type="sldNum" sz="quarter" idx="12"/>
          </p:nvPr>
        </p:nvSpPr>
        <p:spPr>
          <a:ln/>
        </p:spPr>
        <p:txBody>
          <a:bodyPr/>
          <a:lstStyle>
            <a:lvl1pPr>
              <a:defRPr/>
            </a:lvl1pPr>
          </a:lstStyle>
          <a:p>
            <a:pPr>
              <a:defRPr/>
            </a:pPr>
            <a:fld id="{F4E4520A-0D5F-4023-9B40-0B5AEF1E616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A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1034" name="Group 5"/>
            <p:cNvGrpSpPr>
              <a:grpSpLocks/>
            </p:cNvGrpSpPr>
            <p:nvPr userDrawn="1"/>
          </p:nvGrpSpPr>
          <p:grpSpPr bwMode="auto">
            <a:xfrm>
              <a:off x="3528" y="3715"/>
              <a:ext cx="792" cy="521"/>
              <a:chOff x="3527" y="3715"/>
              <a:chExt cx="792" cy="521"/>
            </a:xfrm>
          </p:grpSpPr>
          <p:sp>
            <p:nvSpPr>
              <p:cNvPr id="4403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AR"/>
              </a:p>
            </p:txBody>
          </p:sp>
          <p:sp>
            <p:nvSpPr>
              <p:cNvPr id="4403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AR"/>
              </a:p>
            </p:txBody>
          </p:sp>
          <p:sp>
            <p:nvSpPr>
              <p:cNvPr id="4404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4404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AR"/>
              </a:p>
            </p:txBody>
          </p:sp>
          <p:sp>
            <p:nvSpPr>
              <p:cNvPr id="4404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4404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AR"/>
              </a:p>
            </p:txBody>
          </p:sp>
          <p:sp>
            <p:nvSpPr>
              <p:cNvPr id="4404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AR"/>
              </a:p>
            </p:txBody>
          </p:sp>
          <p:sp>
            <p:nvSpPr>
              <p:cNvPr id="4404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4404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AR"/>
              </a:p>
            </p:txBody>
          </p:sp>
          <p:sp>
            <p:nvSpPr>
              <p:cNvPr id="4404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AR"/>
              </a:p>
            </p:txBody>
          </p:sp>
          <p:sp>
            <p:nvSpPr>
              <p:cNvPr id="4404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grpSp>
        <p:grpSp>
          <p:nvGrpSpPr>
            <p:cNvPr id="1035" name="Group 17"/>
            <p:cNvGrpSpPr>
              <a:grpSpLocks/>
            </p:cNvGrpSpPr>
            <p:nvPr userDrawn="1"/>
          </p:nvGrpSpPr>
          <p:grpSpPr bwMode="auto">
            <a:xfrm>
              <a:off x="1776" y="3631"/>
              <a:ext cx="1626" cy="683"/>
              <a:chOff x="1776" y="3631"/>
              <a:chExt cx="1626" cy="683"/>
            </a:xfrm>
          </p:grpSpPr>
          <p:sp>
            <p:nvSpPr>
              <p:cNvPr id="4405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AR"/>
              </a:p>
            </p:txBody>
          </p:sp>
          <p:sp>
            <p:nvSpPr>
              <p:cNvPr id="4405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AR"/>
              </a:p>
            </p:txBody>
          </p:sp>
          <p:sp>
            <p:nvSpPr>
              <p:cNvPr id="4405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AR"/>
              </a:p>
            </p:txBody>
          </p:sp>
          <p:sp>
            <p:nvSpPr>
              <p:cNvPr id="4405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AR"/>
              </a:p>
            </p:txBody>
          </p:sp>
          <p:sp>
            <p:nvSpPr>
              <p:cNvPr id="4405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sp>
            <p:nvSpPr>
              <p:cNvPr id="4405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AR"/>
              </a:p>
            </p:txBody>
          </p:sp>
          <p:sp>
            <p:nvSpPr>
              <p:cNvPr id="4405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AR"/>
              </a:p>
            </p:txBody>
          </p:sp>
          <p:sp>
            <p:nvSpPr>
              <p:cNvPr id="4405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AR"/>
              </a:p>
            </p:txBody>
          </p:sp>
          <p:sp>
            <p:nvSpPr>
              <p:cNvPr id="4405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AR"/>
              </a:p>
            </p:txBody>
          </p:sp>
          <p:sp>
            <p:nvSpPr>
              <p:cNvPr id="4405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AR"/>
              </a:p>
            </p:txBody>
          </p:sp>
          <p:sp>
            <p:nvSpPr>
              <p:cNvPr id="4406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AR"/>
              </a:p>
            </p:txBody>
          </p:sp>
          <p:sp>
            <p:nvSpPr>
              <p:cNvPr id="4406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A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pPr>
                  <a:defRPr/>
                </a:pPr>
                <a:endParaRPr lang="es-ES"/>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pPr>
                  <a:defRPr/>
                </a:pPr>
                <a:endParaRPr lang="es-ES"/>
              </a:p>
            </p:txBody>
          </p:sp>
          <p:sp>
            <p:nvSpPr>
              <p:cNvPr id="4406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4406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4406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A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pPr>
                  <a:defRPr/>
                </a:pPr>
                <a:endParaRPr lang="es-ES"/>
              </a:p>
            </p:txBody>
          </p:sp>
        </p:grpSp>
        <p:grpSp>
          <p:nvGrpSpPr>
            <p:cNvPr id="1036" name="Group 36"/>
            <p:cNvGrpSpPr>
              <a:grpSpLocks/>
            </p:cNvGrpSpPr>
            <p:nvPr userDrawn="1"/>
          </p:nvGrpSpPr>
          <p:grpSpPr bwMode="auto">
            <a:xfrm>
              <a:off x="4128" y="3360"/>
              <a:ext cx="1351" cy="821"/>
              <a:chOff x="4128" y="3360"/>
              <a:chExt cx="1351" cy="821"/>
            </a:xfrm>
          </p:grpSpPr>
          <p:sp>
            <p:nvSpPr>
              <p:cNvPr id="4406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4407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4407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AR"/>
              </a:p>
            </p:txBody>
          </p:sp>
          <p:sp>
            <p:nvSpPr>
              <p:cNvPr id="4407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4407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4407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4407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A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pPr>
                  <a:defRPr/>
                </a:pPr>
                <a:endParaRPr lang="es-ES"/>
              </a:p>
            </p:txBody>
          </p:sp>
          <p:sp>
            <p:nvSpPr>
              <p:cNvPr id="4407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AR"/>
              </a:p>
            </p:txBody>
          </p:sp>
          <p:sp>
            <p:nvSpPr>
              <p:cNvPr id="4407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4407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AR"/>
              </a:p>
            </p:txBody>
          </p:sp>
          <p:sp>
            <p:nvSpPr>
              <p:cNvPr id="4408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AR"/>
              </a:p>
            </p:txBody>
          </p:sp>
          <p:sp>
            <p:nvSpPr>
              <p:cNvPr id="4408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AR"/>
              </a:p>
            </p:txBody>
          </p:sp>
          <p:sp>
            <p:nvSpPr>
              <p:cNvPr id="4408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4408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AR"/>
              </a:p>
            </p:txBody>
          </p:sp>
          <p:sp>
            <p:nvSpPr>
              <p:cNvPr id="4408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AR"/>
              </a:p>
            </p:txBody>
          </p:sp>
          <p:sp>
            <p:nvSpPr>
              <p:cNvPr id="4408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A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s-A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defRPr/>
                  </a:pPr>
                  <a:endParaRPr lang="es-A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defRPr/>
                  </a:pPr>
                  <a:endParaRPr lang="es-AR"/>
                </a:p>
              </p:txBody>
            </p:sp>
          </p:grpSp>
        </p:grpSp>
      </p:grpSp>
      <p:sp>
        <p:nvSpPr>
          <p:cNvPr id="44099" name="Rectangle 67"/>
          <p:cNvSpPr>
            <a:spLocks noGrp="1" noChangeArrowheads="1"/>
          </p:cNvSpPr>
          <p:nvPr>
            <p:ph type="title"/>
          </p:nvPr>
        </p:nvSpPr>
        <p:spPr bwMode="auto">
          <a:xfrm>
            <a:off x="179388" y="115888"/>
            <a:ext cx="8785225" cy="9366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Haga clic para cambiar el estilo de título	</a:t>
            </a:r>
          </a:p>
        </p:txBody>
      </p:sp>
      <p:sp>
        <p:nvSpPr>
          <p:cNvPr id="44100" name="Rectangle 68"/>
          <p:cNvSpPr>
            <a:spLocks noGrp="1" noChangeArrowheads="1"/>
          </p:cNvSpPr>
          <p:nvPr>
            <p:ph type="body" idx="1"/>
          </p:nvPr>
        </p:nvSpPr>
        <p:spPr bwMode="auto">
          <a:xfrm>
            <a:off x="179388" y="1125538"/>
            <a:ext cx="8785225" cy="5000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4410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s-AR"/>
          </a:p>
        </p:txBody>
      </p:sp>
      <p:sp>
        <p:nvSpPr>
          <p:cNvPr id="4410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s-AR"/>
          </a:p>
        </p:txBody>
      </p:sp>
      <p:sp>
        <p:nvSpPr>
          <p:cNvPr id="4410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992D9778-9C35-491A-9FD0-25B94D4DCB66}" type="slidenum">
              <a:rPr lang="en-US"/>
              <a:pPr>
                <a:defRPr/>
              </a:pPr>
              <a:t>‹Nº›</a:t>
            </a:fld>
            <a:endParaRPr lang="en-US"/>
          </a:p>
        </p:txBody>
      </p:sp>
    </p:spTree>
  </p:cSld>
  <p:clrMap bg1="dk2" tx1="lt1" bg2="dk1" tx2="lt2" accent1="accent1" accent2="accent2" accent3="accent3" accent4="accent4" accent5="accent5" accent6="accent6" hlink="hlink" folHlink="folHlink"/>
  <p:sldLayoutIdLst>
    <p:sldLayoutId id="2147483803"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pitchFamily="-107"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pitchFamily="-107"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pitchFamily="-107"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pitchFamily="-107"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07" charset="2"/>
        <a:buChar char="Ø"/>
        <a:defRPr sz="3200">
          <a:solidFill>
            <a:schemeClr val="tx1"/>
          </a:solidFill>
          <a:effectLst>
            <a:outerShdw blurRad="38100" dist="38100" dir="2700000" algn="tl">
              <a:srgbClr val="000000"/>
            </a:outerShdw>
          </a:effectLst>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lr>
          <a:schemeClr val="tx2"/>
        </a:buClr>
        <a:buSzPct val="50000"/>
        <a:buFont typeface="Wingdings" pitchFamily="-107"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folHlink"/>
        </a:buClr>
        <a:buSzPct val="50000"/>
        <a:buFont typeface="Wingdings" pitchFamily="-107"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ar/imgres?imgurl=http://194.199.19.15/upload/turing/turing-church-identite.jpg&amp;imgrefurl=http://194.199.19.15/display.jsp?id=c_5723&amp;qs=id%3Djalios_5003&amp;h=160&amp;w=132&amp;sz=40&amp;tbnid=SIDTuZ4prGyqfM:&amp;tbnh=92&amp;tbnw=75&amp;hl=es&amp;start=37&amp;prev=/images?q=Turing+Church&amp;start=20&amp;svnum=50&amp;hl=es&amp;lr=&amp;sa=N" TargetMode="Externa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www.cs.wisc.edu/~arch/www" TargetMode="External"/><Relationship Id="rId2" Type="http://schemas.openxmlformats.org/officeDocument/2006/relationships/hyperlink" Target="http://www.turing.org.uk/" TargetMode="Externa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Imagen:JohnvonNeumann-LosAlamos.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68313" y="1692275"/>
            <a:ext cx="8207375" cy="1736725"/>
          </a:xfrm>
        </p:spPr>
        <p:txBody>
          <a:bodyPr/>
          <a:lstStyle/>
          <a:p>
            <a:pPr eaLnBrk="1" hangingPunct="1">
              <a:defRPr/>
            </a:pPr>
            <a:r>
              <a:rPr lang="es-AR" dirty="0" smtClean="0"/>
              <a:t>Organización del Computador </a:t>
            </a:r>
          </a:p>
        </p:txBody>
      </p:sp>
      <p:sp>
        <p:nvSpPr>
          <p:cNvPr id="5123" name="Rectangle 3"/>
          <p:cNvSpPr>
            <a:spLocks noGrp="1" noChangeArrowheads="1"/>
          </p:cNvSpPr>
          <p:nvPr>
            <p:ph type="subTitle" idx="1"/>
          </p:nvPr>
        </p:nvSpPr>
        <p:spPr/>
        <p:txBody>
          <a:bodyPr/>
          <a:lstStyle/>
          <a:p>
            <a:pPr eaLnBrk="1" hangingPunct="1">
              <a:defRPr/>
            </a:pPr>
            <a:r>
              <a:rPr lang="es-AR" dirty="0" smtClean="0"/>
              <a:t>Máquina de von </a:t>
            </a:r>
            <a:r>
              <a:rPr lang="es-AR" dirty="0" err="1" smtClean="0"/>
              <a:t>Neumann</a:t>
            </a:r>
            <a:endParaRPr lang="es-AR" dirty="0" smtClean="0"/>
          </a:p>
          <a:p>
            <a:pPr eaLnBrk="1" hangingPunct="1">
              <a:defRPr/>
            </a:pPr>
            <a:r>
              <a:rPr lang="es-AR" dirty="0" smtClean="0"/>
              <a:t>Jerarquía de Niveles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chor="b" anchorCtr="0"/>
          <a:lstStyle/>
          <a:p>
            <a:pPr eaLnBrk="1" hangingPunct="1">
              <a:defRPr/>
            </a:pPr>
            <a:r>
              <a:rPr lang="es-AR" smtClean="0"/>
              <a:t>Estructura de una máquina von Neumann</a:t>
            </a:r>
          </a:p>
        </p:txBody>
      </p:sp>
      <p:pic>
        <p:nvPicPr>
          <p:cNvPr id="12291" name="Picture 4"/>
          <p:cNvPicPr>
            <a:picLocks noGrp="1" noChangeAspect="1" noChangeArrowheads="1"/>
          </p:cNvPicPr>
          <p:nvPr>
            <p:ph idx="1"/>
          </p:nvPr>
        </p:nvPicPr>
        <p:blipFill>
          <a:blip r:embed="rId3"/>
          <a:srcRect/>
          <a:stretch>
            <a:fillRect/>
          </a:stretch>
        </p:blipFill>
        <p:spPr>
          <a:xfrm>
            <a:off x="1763713" y="1447800"/>
            <a:ext cx="5859462" cy="48768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es-ES" smtClean="0"/>
              <a:t>Características principales</a:t>
            </a:r>
            <a:endParaRPr lang="es-AR" smtClean="0"/>
          </a:p>
        </p:txBody>
      </p:sp>
      <p:sp>
        <p:nvSpPr>
          <p:cNvPr id="179203" name="Rectangle 3"/>
          <p:cNvSpPr>
            <a:spLocks noGrp="1" noChangeArrowheads="1"/>
          </p:cNvSpPr>
          <p:nvPr>
            <p:ph type="body" idx="1"/>
          </p:nvPr>
        </p:nvSpPr>
        <p:spPr>
          <a:xfrm>
            <a:off x="179388" y="1052513"/>
            <a:ext cx="8785225" cy="5616575"/>
          </a:xfrm>
        </p:spPr>
        <p:txBody>
          <a:bodyPr/>
          <a:lstStyle/>
          <a:p>
            <a:pPr eaLnBrk="1" hangingPunct="1">
              <a:lnSpc>
                <a:spcPct val="90000"/>
              </a:lnSpc>
              <a:defRPr/>
            </a:pPr>
            <a:r>
              <a:rPr lang="es-AR" sz="2400" dirty="0" smtClean="0"/>
              <a:t>3 componentes principales:</a:t>
            </a:r>
          </a:p>
          <a:p>
            <a:pPr lvl="1" eaLnBrk="1" hangingPunct="1">
              <a:lnSpc>
                <a:spcPct val="90000"/>
              </a:lnSpc>
              <a:defRPr/>
            </a:pPr>
            <a:r>
              <a:rPr lang="es-AR" sz="2000" dirty="0" smtClean="0">
                <a:solidFill>
                  <a:schemeClr val="hlink"/>
                </a:solidFill>
              </a:rPr>
              <a:t>CPU</a:t>
            </a:r>
            <a:r>
              <a:rPr lang="es-AR" sz="2000" dirty="0" smtClean="0"/>
              <a:t>:</a:t>
            </a:r>
          </a:p>
          <a:p>
            <a:pPr lvl="2" eaLnBrk="1" hangingPunct="1">
              <a:lnSpc>
                <a:spcPct val="90000"/>
              </a:lnSpc>
              <a:defRPr/>
            </a:pPr>
            <a:r>
              <a:rPr lang="es-AR" sz="1800" dirty="0" smtClean="0"/>
              <a:t>Unidad de Control, Unidad aritmético lógica (ALU), Registros</a:t>
            </a:r>
          </a:p>
          <a:p>
            <a:pPr lvl="1" eaLnBrk="1" hangingPunct="1">
              <a:lnSpc>
                <a:spcPct val="90000"/>
              </a:lnSpc>
              <a:defRPr/>
            </a:pPr>
            <a:r>
              <a:rPr lang="es-AR" sz="2000" dirty="0" smtClean="0">
                <a:solidFill>
                  <a:schemeClr val="hlink"/>
                </a:solidFill>
              </a:rPr>
              <a:t>Memoria principal</a:t>
            </a:r>
            <a:r>
              <a:rPr lang="es-AR" sz="2000" dirty="0" smtClean="0"/>
              <a:t>:</a:t>
            </a:r>
          </a:p>
          <a:p>
            <a:pPr lvl="2" eaLnBrk="1" hangingPunct="1">
              <a:lnSpc>
                <a:spcPct val="90000"/>
              </a:lnSpc>
              <a:defRPr/>
            </a:pPr>
            <a:r>
              <a:rPr lang="es-AR" sz="1800" dirty="0" smtClean="0"/>
              <a:t>Almacena programas y datos</a:t>
            </a:r>
          </a:p>
          <a:p>
            <a:pPr lvl="1" eaLnBrk="1" hangingPunct="1">
              <a:lnSpc>
                <a:spcPct val="90000"/>
              </a:lnSpc>
              <a:defRPr/>
            </a:pPr>
            <a:r>
              <a:rPr lang="es-AR" sz="2000" dirty="0" smtClean="0">
                <a:solidFill>
                  <a:schemeClr val="hlink"/>
                </a:solidFill>
              </a:rPr>
              <a:t>Sistema de Entrada/Salida</a:t>
            </a:r>
          </a:p>
          <a:p>
            <a:pPr lvl="2" eaLnBrk="1" hangingPunct="1">
              <a:lnSpc>
                <a:spcPct val="90000"/>
              </a:lnSpc>
              <a:defRPr/>
            </a:pPr>
            <a:r>
              <a:rPr lang="es-AR" sz="1800" dirty="0" smtClean="0"/>
              <a:t>Conecta con el mundo exterior</a:t>
            </a:r>
          </a:p>
          <a:p>
            <a:pPr eaLnBrk="1" hangingPunct="1">
              <a:lnSpc>
                <a:spcPct val="90000"/>
              </a:lnSpc>
              <a:defRPr/>
            </a:pPr>
            <a:r>
              <a:rPr lang="es-AR" sz="2400" dirty="0" smtClean="0"/>
              <a:t>Procesamiento secuencial de instrucciones</a:t>
            </a:r>
          </a:p>
          <a:p>
            <a:pPr eaLnBrk="1" hangingPunct="1">
              <a:lnSpc>
                <a:spcPct val="90000"/>
              </a:lnSpc>
              <a:defRPr/>
            </a:pPr>
            <a:r>
              <a:rPr lang="es-AR" sz="2400" dirty="0" smtClean="0"/>
              <a:t>Datos binarios</a:t>
            </a:r>
          </a:p>
          <a:p>
            <a:pPr eaLnBrk="1" hangingPunct="1">
              <a:lnSpc>
                <a:spcPct val="90000"/>
              </a:lnSpc>
              <a:defRPr/>
            </a:pPr>
            <a:r>
              <a:rPr lang="es-AR" sz="2400" dirty="0" smtClean="0"/>
              <a:t>Un sistema de interconexión</a:t>
            </a:r>
          </a:p>
          <a:p>
            <a:pPr lvl="1" eaLnBrk="1" hangingPunct="1">
              <a:lnSpc>
                <a:spcPct val="90000"/>
              </a:lnSpc>
              <a:defRPr/>
            </a:pPr>
            <a:r>
              <a:rPr lang="es-AR" sz="2000" dirty="0" smtClean="0"/>
              <a:t>Conecta la memoria y unidad de control mediante un camino único (ya sea físico o lógico).</a:t>
            </a:r>
          </a:p>
          <a:p>
            <a:pPr lvl="1" eaLnBrk="1" hangingPunct="1">
              <a:lnSpc>
                <a:spcPct val="90000"/>
              </a:lnSpc>
              <a:defRPr/>
            </a:pPr>
            <a:r>
              <a:rPr lang="es-AR" sz="2000" dirty="0" smtClean="0"/>
              <a:t>Este camino único fuerza la alternación entre ciclos de lectura y ejecución.</a:t>
            </a:r>
          </a:p>
          <a:p>
            <a:pPr lvl="1" eaLnBrk="1" hangingPunct="1">
              <a:lnSpc>
                <a:spcPct val="90000"/>
              </a:lnSpc>
              <a:defRPr/>
            </a:pPr>
            <a:r>
              <a:rPr lang="es-AR" sz="2000" dirty="0" smtClean="0"/>
              <a:t>Por eso se lo suele citar como el cuello de botella de Von </a:t>
            </a:r>
            <a:r>
              <a:rPr lang="es-AR" sz="2000" dirty="0" err="1" smtClean="0"/>
              <a:t>Neumann</a:t>
            </a:r>
            <a:endParaRPr lang="es-AR" sz="2000" dirty="0" smtClean="0"/>
          </a:p>
          <a:p>
            <a:pPr lvl="1" eaLnBrk="1" hangingPunct="1">
              <a:lnSpc>
                <a:spcPct val="90000"/>
              </a:lnSpc>
              <a:defRPr/>
            </a:pPr>
            <a:endParaRPr lang="es-A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920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3">
                                            <p:txEl>
                                              <p:pRg st="8" end="8"/>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920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920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920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92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eaLnBrk="1" hangingPunct="1">
              <a:defRPr/>
            </a:pPr>
            <a:r>
              <a:rPr lang="es-ES" smtClean="0"/>
              <a:t>CPU</a:t>
            </a:r>
            <a:endParaRPr lang="es-AR" smtClean="0"/>
          </a:p>
        </p:txBody>
      </p:sp>
      <p:sp>
        <p:nvSpPr>
          <p:cNvPr id="364547" name="Rectangle 3"/>
          <p:cNvSpPr>
            <a:spLocks noGrp="1" noChangeArrowheads="1"/>
          </p:cNvSpPr>
          <p:nvPr>
            <p:ph type="body" sz="half" idx="1"/>
          </p:nvPr>
        </p:nvSpPr>
        <p:spPr>
          <a:xfrm>
            <a:off x="-36513" y="836712"/>
            <a:ext cx="5616625" cy="5000526"/>
          </a:xfrm>
        </p:spPr>
        <p:txBody>
          <a:bodyPr/>
          <a:lstStyle/>
          <a:p>
            <a:pPr eaLnBrk="1" hangingPunct="1">
              <a:lnSpc>
                <a:spcPct val="90000"/>
              </a:lnSpc>
              <a:buFont typeface="Wingdings" pitchFamily="-107" charset="2"/>
              <a:buNone/>
              <a:defRPr/>
            </a:pPr>
            <a:r>
              <a:rPr lang="es-ES" sz="2000" b="1" dirty="0" smtClean="0">
                <a:solidFill>
                  <a:schemeClr val="hlink"/>
                </a:solidFill>
              </a:rPr>
              <a:t>Unidad de Control (UC)</a:t>
            </a:r>
          </a:p>
          <a:p>
            <a:pPr eaLnBrk="1" hangingPunct="1">
              <a:lnSpc>
                <a:spcPct val="90000"/>
              </a:lnSpc>
              <a:defRPr/>
            </a:pPr>
            <a:r>
              <a:rPr lang="es-ES" sz="2000" dirty="0" smtClean="0"/>
              <a:t>Controla </a:t>
            </a:r>
            <a:r>
              <a:rPr lang="es-ES" sz="2000" dirty="0" smtClean="0"/>
              <a:t>comunicaciones</a:t>
            </a:r>
            <a:endParaRPr lang="es-ES" sz="2000" dirty="0" smtClean="0"/>
          </a:p>
          <a:p>
            <a:pPr eaLnBrk="1" hangingPunct="1">
              <a:lnSpc>
                <a:spcPct val="90000"/>
              </a:lnSpc>
              <a:defRPr/>
            </a:pPr>
            <a:r>
              <a:rPr lang="es-ES" sz="2000" dirty="0" smtClean="0"/>
              <a:t>Interpreta instrucciones </a:t>
            </a:r>
          </a:p>
          <a:p>
            <a:pPr lvl="1" eaLnBrk="1" hangingPunct="1">
              <a:lnSpc>
                <a:spcPct val="90000"/>
              </a:lnSpc>
              <a:defRPr/>
            </a:pPr>
            <a:r>
              <a:rPr lang="es-ES" sz="1800" dirty="0" smtClean="0">
                <a:solidFill>
                  <a:schemeClr val="hlink"/>
                </a:solidFill>
              </a:rPr>
              <a:t>Decodifica</a:t>
            </a:r>
            <a:r>
              <a:rPr lang="es-ES" sz="1800" dirty="0" smtClean="0"/>
              <a:t> y </a:t>
            </a:r>
            <a:r>
              <a:rPr lang="es-ES" sz="1800" dirty="0" smtClean="0">
                <a:solidFill>
                  <a:schemeClr val="hlink"/>
                </a:solidFill>
              </a:rPr>
              <a:t>Ejecuta</a:t>
            </a:r>
            <a:r>
              <a:rPr lang="es-ES" sz="1800" dirty="0" smtClean="0"/>
              <a:t> instrucciones.</a:t>
            </a:r>
          </a:p>
          <a:p>
            <a:pPr lvl="1" eaLnBrk="1" hangingPunct="1">
              <a:lnSpc>
                <a:spcPct val="90000"/>
              </a:lnSpc>
              <a:defRPr/>
            </a:pPr>
            <a:r>
              <a:rPr lang="es-ES" sz="1800" dirty="0" smtClean="0"/>
              <a:t>Puede </a:t>
            </a:r>
            <a:r>
              <a:rPr lang="es-ES" sz="1800" dirty="0" smtClean="0"/>
              <a:t>ser programada por </a:t>
            </a:r>
          </a:p>
          <a:p>
            <a:pPr lvl="1" eaLnBrk="1" hangingPunct="1">
              <a:lnSpc>
                <a:spcPct val="90000"/>
              </a:lnSpc>
              <a:buFont typeface="Wingdings" pitchFamily="-107" charset="2"/>
              <a:buNone/>
              <a:defRPr/>
            </a:pPr>
            <a:r>
              <a:rPr lang="es-ES" sz="1800" dirty="0" smtClean="0"/>
              <a:t>    hardware (cableada) </a:t>
            </a:r>
            <a:r>
              <a:rPr lang="es-ES" sz="1800" dirty="0" smtClean="0"/>
              <a:t>y </a:t>
            </a:r>
            <a:r>
              <a:rPr lang="es-ES" sz="1800" dirty="0" err="1" smtClean="0"/>
              <a:t>microprogramada</a:t>
            </a:r>
            <a:endParaRPr lang="es-ES" sz="1800" dirty="0" smtClean="0"/>
          </a:p>
          <a:p>
            <a:pPr lvl="1" eaLnBrk="1" hangingPunct="1">
              <a:lnSpc>
                <a:spcPct val="90000"/>
              </a:lnSpc>
              <a:buFont typeface="Wingdings" pitchFamily="-107" charset="2"/>
              <a:buNone/>
              <a:defRPr/>
            </a:pPr>
            <a:r>
              <a:rPr lang="es-ES" sz="1800" dirty="0" smtClean="0"/>
              <a:t>    </a:t>
            </a:r>
            <a:r>
              <a:rPr lang="es-ES" sz="1800" dirty="0" smtClean="0"/>
              <a:t>(varias microinstrucciones </a:t>
            </a:r>
            <a:r>
              <a:rPr lang="es-ES" sz="1800" dirty="0" smtClean="0"/>
              <a:t>por </a:t>
            </a:r>
            <a:r>
              <a:rPr lang="es-ES" sz="1800" dirty="0" smtClean="0"/>
              <a:t> instrucción)</a:t>
            </a:r>
          </a:p>
          <a:p>
            <a:pPr eaLnBrk="1" hangingPunct="1">
              <a:lnSpc>
                <a:spcPct val="90000"/>
              </a:lnSpc>
              <a:defRPr/>
            </a:pPr>
            <a:r>
              <a:rPr lang="es-ES" sz="2000" dirty="0" smtClean="0"/>
              <a:t>Ritmo de ejecución</a:t>
            </a:r>
          </a:p>
          <a:p>
            <a:pPr eaLnBrk="1" hangingPunct="1">
              <a:lnSpc>
                <a:spcPct val="90000"/>
              </a:lnSpc>
              <a:buFont typeface="Wingdings" pitchFamily="-107" charset="2"/>
              <a:buNone/>
              <a:defRPr/>
            </a:pPr>
            <a:endParaRPr lang="es-ES" sz="2000" b="1" dirty="0" smtClean="0">
              <a:solidFill>
                <a:schemeClr val="hlink"/>
              </a:solidFill>
            </a:endParaRPr>
          </a:p>
          <a:p>
            <a:pPr eaLnBrk="1" hangingPunct="1">
              <a:lnSpc>
                <a:spcPct val="90000"/>
              </a:lnSpc>
              <a:buFont typeface="Wingdings" pitchFamily="-107" charset="2"/>
              <a:buNone/>
              <a:defRPr/>
            </a:pPr>
            <a:r>
              <a:rPr lang="es-ES" sz="2000" b="1" dirty="0" smtClean="0">
                <a:solidFill>
                  <a:schemeClr val="hlink"/>
                </a:solidFill>
              </a:rPr>
              <a:t>Unidad </a:t>
            </a:r>
            <a:r>
              <a:rPr lang="es-ES" sz="2000" b="1" dirty="0" smtClean="0">
                <a:solidFill>
                  <a:schemeClr val="hlink"/>
                </a:solidFill>
              </a:rPr>
              <a:t>Aritmético Lógica (ALU)</a:t>
            </a:r>
          </a:p>
          <a:p>
            <a:pPr eaLnBrk="1" hangingPunct="1">
              <a:lnSpc>
                <a:spcPct val="90000"/>
              </a:lnSpc>
              <a:defRPr/>
            </a:pPr>
            <a:r>
              <a:rPr lang="es-ES" sz="2000" dirty="0" smtClean="0"/>
              <a:t>Realiza operaciones matemáticas </a:t>
            </a:r>
          </a:p>
          <a:p>
            <a:pPr eaLnBrk="1" hangingPunct="1">
              <a:lnSpc>
                <a:spcPct val="90000"/>
              </a:lnSpc>
              <a:buFont typeface="Wingdings" pitchFamily="-107" charset="2"/>
              <a:buNone/>
              <a:defRPr/>
            </a:pPr>
            <a:r>
              <a:rPr lang="es-ES" sz="2000" dirty="0" smtClean="0"/>
              <a:t>     y lógicas</a:t>
            </a:r>
          </a:p>
          <a:p>
            <a:pPr lvl="1" eaLnBrk="1" hangingPunct="1">
              <a:lnSpc>
                <a:spcPct val="90000"/>
              </a:lnSpc>
              <a:defRPr/>
            </a:pPr>
            <a:r>
              <a:rPr lang="es-ES" sz="1800" dirty="0" smtClean="0"/>
              <a:t>Operaciones aritméticas</a:t>
            </a:r>
            <a:endParaRPr lang="es-ES" sz="1800" dirty="0" smtClean="0"/>
          </a:p>
          <a:p>
            <a:pPr lvl="1" eaLnBrk="1" hangingPunct="1">
              <a:lnSpc>
                <a:spcPct val="90000"/>
              </a:lnSpc>
              <a:defRPr/>
            </a:pPr>
            <a:r>
              <a:rPr lang="es-ES" sz="1800" dirty="0" smtClean="0"/>
              <a:t>Funciones lógicas</a:t>
            </a:r>
            <a:r>
              <a:rPr lang="es-ES" sz="1800" dirty="0" smtClean="0"/>
              <a:t>: </a:t>
            </a:r>
            <a:r>
              <a:rPr lang="es-ES" sz="1800" dirty="0" smtClean="0"/>
              <a:t>numéricas y puras o de nexo</a:t>
            </a:r>
            <a:endParaRPr lang="es-ES" sz="1800" dirty="0" smtClean="0"/>
          </a:p>
          <a:p>
            <a:pPr lvl="1" eaLnBrk="1" hangingPunct="1">
              <a:lnSpc>
                <a:spcPct val="90000"/>
              </a:lnSpc>
              <a:defRPr/>
            </a:pPr>
            <a:r>
              <a:rPr lang="es-ES" sz="1800" dirty="0" smtClean="0"/>
              <a:t>Desplazamientos y rotaciones de datos </a:t>
            </a:r>
          </a:p>
        </p:txBody>
      </p:sp>
      <p:pic>
        <p:nvPicPr>
          <p:cNvPr id="14340" name="Picture 7"/>
          <p:cNvPicPr>
            <a:picLocks noGrp="1" noChangeAspect="1" noChangeArrowheads="1"/>
          </p:cNvPicPr>
          <p:nvPr>
            <p:ph sz="half" idx="2"/>
          </p:nvPr>
        </p:nvPicPr>
        <p:blipFill>
          <a:blip r:embed="rId3"/>
          <a:srcRect/>
          <a:stretch>
            <a:fillRect/>
          </a:stretch>
        </p:blipFill>
        <p:spPr>
          <a:xfrm>
            <a:off x="5534436" y="1052736"/>
            <a:ext cx="3609564" cy="374419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4547">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4547">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4547">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4547">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4547">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45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pPr eaLnBrk="1" hangingPunct="1">
              <a:defRPr/>
            </a:pPr>
            <a:r>
              <a:rPr lang="es-ES" smtClean="0"/>
              <a:t>CPU </a:t>
            </a:r>
            <a:endParaRPr lang="es-AR" smtClean="0"/>
          </a:p>
        </p:txBody>
      </p:sp>
      <p:sp>
        <p:nvSpPr>
          <p:cNvPr id="366595" name="Rectangle 3"/>
          <p:cNvSpPr>
            <a:spLocks noGrp="1" noChangeArrowheads="1"/>
          </p:cNvSpPr>
          <p:nvPr>
            <p:ph type="body" sz="half" idx="1"/>
          </p:nvPr>
        </p:nvSpPr>
        <p:spPr>
          <a:xfrm>
            <a:off x="34925" y="620713"/>
            <a:ext cx="8964613" cy="5000625"/>
          </a:xfrm>
        </p:spPr>
        <p:txBody>
          <a:bodyPr/>
          <a:lstStyle/>
          <a:p>
            <a:pPr eaLnBrk="1" hangingPunct="1">
              <a:buFont typeface="Wingdings" pitchFamily="-107" charset="2"/>
              <a:buNone/>
              <a:defRPr/>
            </a:pPr>
            <a:r>
              <a:rPr lang="es-ES" sz="2400" b="1" dirty="0" smtClean="0">
                <a:solidFill>
                  <a:schemeClr val="hlink"/>
                </a:solidFill>
              </a:rPr>
              <a:t>Registros</a:t>
            </a:r>
          </a:p>
          <a:p>
            <a:pPr eaLnBrk="1" hangingPunct="1">
              <a:defRPr/>
            </a:pPr>
            <a:r>
              <a:rPr lang="es-ES" sz="2400" dirty="0" smtClean="0"/>
              <a:t>Almacenan datos binarios</a:t>
            </a:r>
          </a:p>
          <a:p>
            <a:pPr eaLnBrk="1" hangingPunct="1">
              <a:defRPr/>
            </a:pPr>
            <a:r>
              <a:rPr lang="es-ES" sz="2400" dirty="0" smtClean="0"/>
              <a:t>Acceso rápido</a:t>
            </a:r>
          </a:p>
          <a:p>
            <a:pPr eaLnBrk="1" hangingPunct="1">
              <a:defRPr/>
            </a:pPr>
            <a:r>
              <a:rPr lang="es-ES" sz="2400" dirty="0" smtClean="0"/>
              <a:t>Tamaño fijo </a:t>
            </a:r>
          </a:p>
          <a:p>
            <a:pPr eaLnBrk="1" hangingPunct="1">
              <a:defRPr/>
            </a:pPr>
            <a:r>
              <a:rPr lang="es-ES" sz="2400" dirty="0" smtClean="0"/>
              <a:t>De propósito general </a:t>
            </a:r>
          </a:p>
          <a:p>
            <a:pPr eaLnBrk="1" hangingPunct="1">
              <a:buFont typeface="Wingdings" pitchFamily="-107" charset="2"/>
              <a:buNone/>
              <a:defRPr/>
            </a:pPr>
            <a:r>
              <a:rPr lang="es-ES" sz="2400" dirty="0" smtClean="0"/>
              <a:t>    (programas) </a:t>
            </a:r>
          </a:p>
          <a:p>
            <a:pPr eaLnBrk="1" hangingPunct="1">
              <a:defRPr/>
            </a:pPr>
            <a:r>
              <a:rPr lang="es-ES" sz="2400" dirty="0" smtClean="0"/>
              <a:t>Específicos </a:t>
            </a:r>
          </a:p>
          <a:p>
            <a:pPr lvl="1" eaLnBrk="1" hangingPunct="1">
              <a:defRPr/>
            </a:pPr>
            <a:r>
              <a:rPr lang="es-ES" sz="2000" dirty="0" smtClean="0"/>
              <a:t>Acumulador</a:t>
            </a:r>
          </a:p>
          <a:p>
            <a:pPr lvl="1" eaLnBrk="1" hangingPunct="1">
              <a:defRPr/>
            </a:pPr>
            <a:r>
              <a:rPr lang="es-ES" sz="2000" dirty="0" err="1" smtClean="0"/>
              <a:t>Program</a:t>
            </a:r>
            <a:r>
              <a:rPr lang="es-ES" sz="2000" dirty="0" smtClean="0"/>
              <a:t> </a:t>
            </a:r>
            <a:r>
              <a:rPr lang="es-ES" sz="2000" dirty="0" err="1" smtClean="0"/>
              <a:t>counter</a:t>
            </a:r>
            <a:endParaRPr lang="es-ES" sz="2000" dirty="0" smtClean="0"/>
          </a:p>
          <a:p>
            <a:pPr lvl="1" eaLnBrk="1" hangingPunct="1">
              <a:defRPr/>
            </a:pPr>
            <a:r>
              <a:rPr lang="es-ES" sz="2000" dirty="0" smtClean="0"/>
              <a:t>Puntero a memoria</a:t>
            </a:r>
          </a:p>
          <a:p>
            <a:pPr eaLnBrk="1" hangingPunct="1">
              <a:buFont typeface="Wingdings" pitchFamily="-107" charset="2"/>
              <a:buNone/>
              <a:defRPr/>
            </a:pPr>
            <a:r>
              <a:rPr lang="es-ES" sz="2400" b="1" dirty="0" err="1" smtClean="0">
                <a:solidFill>
                  <a:schemeClr val="hlink"/>
                </a:solidFill>
              </a:rPr>
              <a:t>DataPath</a:t>
            </a:r>
            <a:endParaRPr lang="es-ES" sz="2400" b="1" dirty="0" smtClean="0">
              <a:solidFill>
                <a:schemeClr val="hlink"/>
              </a:solidFill>
            </a:endParaRPr>
          </a:p>
          <a:p>
            <a:pPr eaLnBrk="1" hangingPunct="1">
              <a:defRPr/>
            </a:pPr>
            <a:r>
              <a:rPr lang="es-ES" sz="2400" dirty="0" smtClean="0"/>
              <a:t>Conexionado interno que comunica la UC con las otras unidades y registros. </a:t>
            </a:r>
          </a:p>
          <a:p>
            <a:pPr eaLnBrk="1" hangingPunct="1">
              <a:defRPr/>
            </a:pPr>
            <a:r>
              <a:rPr lang="es-ES" sz="2400" dirty="0" smtClean="0"/>
              <a:t>Mueve datos entre los diferentes componentes</a:t>
            </a:r>
          </a:p>
          <a:p>
            <a:pPr eaLnBrk="1" hangingPunct="1">
              <a:defRPr/>
            </a:pPr>
            <a:r>
              <a:rPr lang="es-ES" sz="2400" dirty="0" smtClean="0"/>
              <a:t>Controlado por un reloj.</a:t>
            </a:r>
            <a:endParaRPr lang="es-AR" sz="2400" dirty="0" smtClean="0"/>
          </a:p>
        </p:txBody>
      </p:sp>
      <p:pic>
        <p:nvPicPr>
          <p:cNvPr id="15364" name="Picture 7"/>
          <p:cNvPicPr>
            <a:picLocks noGrp="1" noChangeAspect="1" noChangeArrowheads="1"/>
          </p:cNvPicPr>
          <p:nvPr>
            <p:ph sz="half" idx="2"/>
          </p:nvPr>
        </p:nvPicPr>
        <p:blipFill>
          <a:blip r:embed="rId3"/>
          <a:srcRect/>
          <a:stretch>
            <a:fillRect/>
          </a:stretch>
        </p:blipFill>
        <p:spPr>
          <a:xfrm>
            <a:off x="4211638" y="908050"/>
            <a:ext cx="4932362" cy="43926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6595">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6595">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6595">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6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386" name="Picture 2" descr="ciclo-instruccion"/>
          <p:cNvPicPr>
            <a:picLocks noChangeAspect="1" noChangeArrowheads="1"/>
          </p:cNvPicPr>
          <p:nvPr/>
        </p:nvPicPr>
        <p:blipFill>
          <a:blip r:embed="rId3"/>
          <a:srcRect/>
          <a:stretch>
            <a:fillRect/>
          </a:stretch>
        </p:blipFill>
        <p:spPr bwMode="auto">
          <a:xfrm>
            <a:off x="1393825" y="1117600"/>
            <a:ext cx="6410325" cy="4525963"/>
          </a:xfrm>
          <a:prstGeom prst="rect">
            <a:avLst/>
          </a:prstGeom>
          <a:noFill/>
          <a:ln w="9525">
            <a:noFill/>
            <a:miter lim="800000"/>
            <a:headEnd/>
            <a:tailEnd/>
          </a:ln>
        </p:spPr>
      </p:pic>
      <p:sp>
        <p:nvSpPr>
          <p:cNvPr id="16387" name="Text Box 3"/>
          <p:cNvSpPr txBox="1">
            <a:spLocks noChangeArrowheads="1"/>
          </p:cNvSpPr>
          <p:nvPr/>
        </p:nvSpPr>
        <p:spPr bwMode="auto">
          <a:xfrm>
            <a:off x="301625" y="1501775"/>
            <a:ext cx="2519363" cy="1368425"/>
          </a:xfrm>
          <a:prstGeom prst="rect">
            <a:avLst/>
          </a:prstGeom>
          <a:solidFill>
            <a:srgbClr val="C0C0C0"/>
          </a:solidFill>
          <a:ln w="9525">
            <a:noFill/>
            <a:miter lim="800000"/>
            <a:headEnd/>
            <a:tailEnd/>
          </a:ln>
        </p:spPr>
        <p:txBody>
          <a:bodyPr>
            <a:spAutoFit/>
          </a:bodyPr>
          <a:lstStyle/>
          <a:p>
            <a:pPr marL="182563" indent="-182563">
              <a:spcBef>
                <a:spcPct val="50000"/>
              </a:spcBef>
            </a:pPr>
            <a:r>
              <a:rPr lang="es-ES" sz="1400" b="1">
                <a:solidFill>
                  <a:schemeClr val="accent2"/>
                </a:solidFill>
              </a:rPr>
              <a:t>1.	Recuperar la siguiente instrucción desde memoria (apuntada por el </a:t>
            </a:r>
            <a:r>
              <a:rPr lang="es-ES" sz="1400" b="1" i="1">
                <a:solidFill>
                  <a:schemeClr val="accent2"/>
                </a:solidFill>
              </a:rPr>
              <a:t>program counter</a:t>
            </a:r>
            <a:r>
              <a:rPr lang="es-ES" sz="1400" b="1">
                <a:solidFill>
                  <a:schemeClr val="accent2"/>
                </a:solidFill>
              </a:rPr>
              <a:t>) y luego incrementar el </a:t>
            </a:r>
            <a:r>
              <a:rPr lang="es-ES" sz="1400" b="1" i="1">
                <a:solidFill>
                  <a:schemeClr val="accent2"/>
                </a:solidFill>
              </a:rPr>
              <a:t>program counter</a:t>
            </a:r>
            <a:r>
              <a:rPr lang="es-ES" sz="1400" b="1">
                <a:solidFill>
                  <a:schemeClr val="accent2"/>
                </a:solidFill>
              </a:rPr>
              <a:t>.</a:t>
            </a:r>
          </a:p>
        </p:txBody>
      </p:sp>
      <p:sp>
        <p:nvSpPr>
          <p:cNvPr id="16388" name="Text Box 4"/>
          <p:cNvSpPr txBox="1">
            <a:spLocks noChangeArrowheads="1"/>
          </p:cNvSpPr>
          <p:nvPr/>
        </p:nvSpPr>
        <p:spPr bwMode="auto">
          <a:xfrm>
            <a:off x="6226175" y="1717675"/>
            <a:ext cx="2519363" cy="730250"/>
          </a:xfrm>
          <a:prstGeom prst="rect">
            <a:avLst/>
          </a:prstGeom>
          <a:solidFill>
            <a:srgbClr val="C0C0C0"/>
          </a:solidFill>
          <a:ln w="9525">
            <a:noFill/>
            <a:miter lim="800000"/>
            <a:headEnd/>
            <a:tailEnd/>
          </a:ln>
        </p:spPr>
        <p:txBody>
          <a:bodyPr>
            <a:spAutoFit/>
          </a:bodyPr>
          <a:lstStyle/>
          <a:p>
            <a:pPr marL="182563" indent="-182563">
              <a:spcBef>
                <a:spcPct val="50000"/>
              </a:spcBef>
            </a:pPr>
            <a:r>
              <a:rPr lang="es-ES" sz="1400" b="1">
                <a:solidFill>
                  <a:schemeClr val="accent2"/>
                </a:solidFill>
              </a:rPr>
              <a:t>2.	Decodificar el patrón de bits en el registro de instrucción IR</a:t>
            </a:r>
          </a:p>
        </p:txBody>
      </p:sp>
      <p:sp>
        <p:nvSpPr>
          <p:cNvPr id="16389" name="Text Box 5"/>
          <p:cNvSpPr txBox="1">
            <a:spLocks noChangeArrowheads="1"/>
          </p:cNvSpPr>
          <p:nvPr/>
        </p:nvSpPr>
        <p:spPr bwMode="auto">
          <a:xfrm>
            <a:off x="3119438" y="5041900"/>
            <a:ext cx="2844800" cy="730250"/>
          </a:xfrm>
          <a:prstGeom prst="rect">
            <a:avLst/>
          </a:prstGeom>
          <a:solidFill>
            <a:srgbClr val="C0C0C0"/>
          </a:solidFill>
          <a:ln w="9525">
            <a:noFill/>
            <a:miter lim="800000"/>
            <a:headEnd/>
            <a:tailEnd/>
          </a:ln>
        </p:spPr>
        <p:txBody>
          <a:bodyPr>
            <a:spAutoFit/>
          </a:bodyPr>
          <a:lstStyle/>
          <a:p>
            <a:pPr marL="182563" indent="-182563">
              <a:spcBef>
                <a:spcPct val="50000"/>
              </a:spcBef>
            </a:pPr>
            <a:r>
              <a:rPr lang="es-ES" sz="1400" b="1">
                <a:solidFill>
                  <a:schemeClr val="accent2"/>
                </a:solidFill>
              </a:rPr>
              <a:t>3.	Ejecutar la instrucción indicada en el registro de instrucción IR</a:t>
            </a:r>
          </a:p>
        </p:txBody>
      </p:sp>
      <p:sp>
        <p:nvSpPr>
          <p:cNvPr id="16390" name="Rectangle 6"/>
          <p:cNvSpPr>
            <a:spLocks noGrp="1" noChangeArrowheads="1"/>
          </p:cNvSpPr>
          <p:nvPr>
            <p:ph type="title"/>
          </p:nvPr>
        </p:nvSpPr>
        <p:spPr>
          <a:noFill/>
        </p:spPr>
        <p:txBody>
          <a:bodyPr/>
          <a:lstStyle/>
          <a:p>
            <a:pPr eaLnBrk="1" hangingPunct="1"/>
            <a:r>
              <a:rPr lang="es-CL" smtClean="0">
                <a:solidFill>
                  <a:schemeClr val="folHlink"/>
                </a:solidFill>
                <a:effectLst/>
              </a:rPr>
              <a:t>Ciclo de instrucción</a:t>
            </a:r>
            <a:endParaRPr lang="es-AR" smtClean="0">
              <a:solidFill>
                <a:schemeClr val="folHlink"/>
              </a:solidFill>
              <a:effectLs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pPr eaLnBrk="1" hangingPunct="1">
              <a:defRPr/>
            </a:pPr>
            <a:r>
              <a:rPr lang="es-ES" dirty="0" smtClean="0"/>
              <a:t>Ciclo de </a:t>
            </a:r>
            <a:r>
              <a:rPr lang="es-ES" dirty="0" smtClean="0"/>
              <a:t>Ejecución</a:t>
            </a:r>
            <a:endParaRPr lang="es-AR" dirty="0" smtClean="0"/>
          </a:p>
        </p:txBody>
      </p:sp>
      <p:sp>
        <p:nvSpPr>
          <p:cNvPr id="370691" name="Rectangle 3"/>
          <p:cNvSpPr>
            <a:spLocks noGrp="1" noChangeArrowheads="1"/>
          </p:cNvSpPr>
          <p:nvPr>
            <p:ph type="body" sz="half" idx="1"/>
          </p:nvPr>
        </p:nvSpPr>
        <p:spPr>
          <a:xfrm>
            <a:off x="106363" y="1558925"/>
            <a:ext cx="5905500" cy="4175125"/>
          </a:xfrm>
        </p:spPr>
        <p:txBody>
          <a:bodyPr/>
          <a:lstStyle/>
          <a:p>
            <a:pPr marL="609600" indent="-609600" eaLnBrk="1" hangingPunct="1">
              <a:buFont typeface="Wingdings" pitchFamily="-107" charset="2"/>
              <a:buAutoNum type="arabicPeriod"/>
              <a:defRPr/>
            </a:pPr>
            <a:r>
              <a:rPr lang="es-ES" sz="2400" smtClean="0"/>
              <a:t>UC obtiene la próxima instrucción de memoria (usando el registro PC)</a:t>
            </a:r>
          </a:p>
          <a:p>
            <a:pPr marL="609600" indent="-609600" eaLnBrk="1" hangingPunct="1">
              <a:buFont typeface="Wingdings" pitchFamily="-107" charset="2"/>
              <a:buAutoNum type="arabicPeriod"/>
              <a:defRPr/>
            </a:pPr>
            <a:r>
              <a:rPr lang="es-ES" sz="2400" smtClean="0"/>
              <a:t>Se incrementa el PC</a:t>
            </a:r>
          </a:p>
          <a:p>
            <a:pPr marL="609600" indent="-609600" eaLnBrk="1" hangingPunct="1">
              <a:buFont typeface="Wingdings" pitchFamily="-107" charset="2"/>
              <a:buAutoNum type="arabicPeriod"/>
              <a:defRPr/>
            </a:pPr>
            <a:r>
              <a:rPr lang="es-ES" sz="2400" smtClean="0"/>
              <a:t>La instrucción es decodificada a un lenguaje que entiende la ALU</a:t>
            </a:r>
          </a:p>
          <a:p>
            <a:pPr marL="609600" indent="-609600" eaLnBrk="1" hangingPunct="1">
              <a:buFont typeface="Wingdings" pitchFamily="-107" charset="2"/>
              <a:buAutoNum type="arabicPeriod"/>
              <a:defRPr/>
            </a:pPr>
            <a:r>
              <a:rPr lang="es-ES" sz="2400" smtClean="0"/>
              <a:t>Obtiene de memoria los operandos requeridos por la instrucción</a:t>
            </a:r>
          </a:p>
          <a:p>
            <a:pPr marL="609600" indent="-609600" eaLnBrk="1" hangingPunct="1">
              <a:buFont typeface="Wingdings" pitchFamily="-107" charset="2"/>
              <a:buAutoNum type="arabicPeriod"/>
              <a:defRPr/>
            </a:pPr>
            <a:r>
              <a:rPr lang="es-ES" sz="2400" smtClean="0"/>
              <a:t>La ALU ejecuta y deja los resultados en registros o en memoria</a:t>
            </a:r>
          </a:p>
          <a:p>
            <a:pPr marL="609600" indent="-609600" eaLnBrk="1" hangingPunct="1">
              <a:buFont typeface="Wingdings" pitchFamily="-107" charset="2"/>
              <a:buAutoNum type="arabicPeriod"/>
              <a:defRPr/>
            </a:pPr>
            <a:r>
              <a:rPr lang="es-AR" sz="2400" smtClean="0"/>
              <a:t>Volver al paso 1</a:t>
            </a:r>
          </a:p>
        </p:txBody>
      </p:sp>
      <p:pic>
        <p:nvPicPr>
          <p:cNvPr id="17412" name="Picture 4" descr="ciclo-instruccion"/>
          <p:cNvPicPr>
            <a:picLocks noGrp="1" noChangeAspect="1" noChangeArrowheads="1"/>
          </p:cNvPicPr>
          <p:nvPr>
            <p:ph sz="half" idx="2"/>
          </p:nvPr>
        </p:nvPicPr>
        <p:blipFill>
          <a:blip r:embed="rId3"/>
          <a:srcRect l="19934" r="21700" b="16302"/>
          <a:stretch>
            <a:fillRect/>
          </a:stretch>
        </p:blipFill>
        <p:spPr>
          <a:xfrm>
            <a:off x="5975350" y="1916113"/>
            <a:ext cx="3128963" cy="31686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70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0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0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06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06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706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ALU1"/>
          <p:cNvPicPr>
            <a:picLocks noChangeAspect="1" noChangeArrowheads="1"/>
          </p:cNvPicPr>
          <p:nvPr/>
        </p:nvPicPr>
        <p:blipFill>
          <a:blip r:embed="rId3"/>
          <a:srcRect/>
          <a:stretch>
            <a:fillRect/>
          </a:stretch>
        </p:blipFill>
        <p:spPr bwMode="auto">
          <a:xfrm>
            <a:off x="1476375" y="2419350"/>
            <a:ext cx="6048375" cy="3933825"/>
          </a:xfrm>
          <a:prstGeom prst="rect">
            <a:avLst/>
          </a:prstGeom>
          <a:noFill/>
          <a:ln w="9525">
            <a:noFill/>
            <a:miter lim="800000"/>
            <a:headEnd/>
            <a:tailEnd/>
          </a:ln>
        </p:spPr>
      </p:pic>
      <p:sp>
        <p:nvSpPr>
          <p:cNvPr id="318468" name="Rectangle 4"/>
          <p:cNvSpPr>
            <a:spLocks noGrp="1" noChangeArrowheads="1"/>
          </p:cNvSpPr>
          <p:nvPr>
            <p:ph type="body" sz="half" idx="1"/>
          </p:nvPr>
        </p:nvSpPr>
        <p:spPr>
          <a:xfrm>
            <a:off x="609600" y="1125538"/>
            <a:ext cx="8153400" cy="990600"/>
          </a:xfrm>
          <a:solidFill>
            <a:schemeClr val="accent1"/>
          </a:solidFill>
        </p:spPr>
        <p:txBody>
          <a:bodyPr/>
          <a:lstStyle/>
          <a:p>
            <a:pPr eaLnBrk="1" hangingPunct="1">
              <a:lnSpc>
                <a:spcPct val="90000"/>
              </a:lnSpc>
              <a:spcBef>
                <a:spcPct val="15000"/>
              </a:spcBef>
              <a:buClr>
                <a:schemeClr val="tx1"/>
              </a:buClr>
              <a:defRPr/>
            </a:pPr>
            <a:r>
              <a:rPr lang="es-AR" sz="2200" b="1" dirty="0" smtClean="0"/>
              <a:t>La unidad de control toma la próxima instrucción de memoria usando el “contador de programa” (o RPI) que contiene la dirección donde esta la próxima instrucción.</a:t>
            </a:r>
          </a:p>
        </p:txBody>
      </p:sp>
      <p:sp>
        <p:nvSpPr>
          <p:cNvPr id="318469" name="Rectangle 5"/>
          <p:cNvSpPr>
            <a:spLocks noGrp="1" noChangeArrowheads="1"/>
          </p:cNvSpPr>
          <p:nvPr>
            <p:ph type="title"/>
          </p:nvPr>
        </p:nvSpPr>
        <p:spPr/>
        <p:txBody>
          <a:bodyPr/>
          <a:lstStyle/>
          <a:p>
            <a:pPr eaLnBrk="1" hangingPunct="1">
              <a:defRPr/>
            </a:pPr>
            <a:r>
              <a:rPr lang="es-AR" smtClean="0"/>
              <a:t>Ciclo de ejecución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LU2"/>
          <p:cNvPicPr>
            <a:picLocks noChangeAspect="1" noChangeArrowheads="1"/>
          </p:cNvPicPr>
          <p:nvPr/>
        </p:nvPicPr>
        <p:blipFill>
          <a:blip r:embed="rId3"/>
          <a:srcRect/>
          <a:stretch>
            <a:fillRect/>
          </a:stretch>
        </p:blipFill>
        <p:spPr bwMode="auto">
          <a:xfrm>
            <a:off x="1403350" y="2373313"/>
            <a:ext cx="6121400" cy="3981450"/>
          </a:xfrm>
          <a:prstGeom prst="rect">
            <a:avLst/>
          </a:prstGeom>
          <a:noFill/>
          <a:ln w="9525">
            <a:noFill/>
            <a:miter lim="800000"/>
            <a:headEnd/>
            <a:tailEnd/>
          </a:ln>
        </p:spPr>
      </p:pic>
      <p:sp>
        <p:nvSpPr>
          <p:cNvPr id="320516" name="Rectangle 4"/>
          <p:cNvSpPr>
            <a:spLocks noGrp="1" noChangeArrowheads="1"/>
          </p:cNvSpPr>
          <p:nvPr>
            <p:ph type="body" sz="half" idx="1"/>
          </p:nvPr>
        </p:nvSpPr>
        <p:spPr>
          <a:xfrm>
            <a:off x="609600" y="1196975"/>
            <a:ext cx="8153400" cy="762000"/>
          </a:xfrm>
          <a:solidFill>
            <a:schemeClr val="accent1"/>
          </a:solidFill>
        </p:spPr>
        <p:txBody>
          <a:bodyPr/>
          <a:lstStyle/>
          <a:p>
            <a:pPr eaLnBrk="1" hangingPunct="1">
              <a:lnSpc>
                <a:spcPct val="90000"/>
              </a:lnSpc>
              <a:spcBef>
                <a:spcPct val="15000"/>
              </a:spcBef>
              <a:buClr>
                <a:schemeClr val="tx1"/>
              </a:buClr>
              <a:defRPr/>
            </a:pPr>
            <a:r>
              <a:rPr lang="es-AR" sz="2200" b="1" dirty="0" smtClean="0"/>
              <a:t>La instrucción es decodificada a un lenguaje que entiende la ALU (unidad aritmética lógica).</a:t>
            </a:r>
          </a:p>
        </p:txBody>
      </p:sp>
      <p:sp>
        <p:nvSpPr>
          <p:cNvPr id="320517" name="Rectangle 5"/>
          <p:cNvSpPr>
            <a:spLocks noGrp="1" noChangeArrowheads="1"/>
          </p:cNvSpPr>
          <p:nvPr>
            <p:ph type="title"/>
          </p:nvPr>
        </p:nvSpPr>
        <p:spPr/>
        <p:txBody>
          <a:bodyPr/>
          <a:lstStyle/>
          <a:p>
            <a:pPr eaLnBrk="1" hangingPunct="1">
              <a:defRPr/>
            </a:pPr>
            <a:r>
              <a:rPr lang="es-AR" smtClean="0"/>
              <a:t>Ciclo de ejecución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LU3"/>
          <p:cNvPicPr>
            <a:picLocks noChangeAspect="1" noChangeArrowheads="1"/>
          </p:cNvPicPr>
          <p:nvPr/>
        </p:nvPicPr>
        <p:blipFill>
          <a:blip r:embed="rId3"/>
          <a:srcRect/>
          <a:stretch>
            <a:fillRect/>
          </a:stretch>
        </p:blipFill>
        <p:spPr bwMode="auto">
          <a:xfrm>
            <a:off x="1476375" y="2508250"/>
            <a:ext cx="6219825" cy="4044950"/>
          </a:xfrm>
          <a:prstGeom prst="rect">
            <a:avLst/>
          </a:prstGeom>
          <a:noFill/>
          <a:ln w="9525">
            <a:noFill/>
            <a:miter lim="800000"/>
            <a:headEnd/>
            <a:tailEnd/>
          </a:ln>
        </p:spPr>
      </p:pic>
      <p:sp>
        <p:nvSpPr>
          <p:cNvPr id="322564" name="Rectangle 4"/>
          <p:cNvSpPr>
            <a:spLocks noGrp="1" noChangeArrowheads="1"/>
          </p:cNvSpPr>
          <p:nvPr>
            <p:ph type="body" sz="half" idx="1"/>
          </p:nvPr>
        </p:nvSpPr>
        <p:spPr>
          <a:xfrm>
            <a:off x="539750" y="1268413"/>
            <a:ext cx="8153400" cy="990600"/>
          </a:xfrm>
          <a:solidFill>
            <a:schemeClr val="accent1"/>
          </a:solidFill>
        </p:spPr>
        <p:txBody>
          <a:bodyPr/>
          <a:lstStyle/>
          <a:p>
            <a:pPr eaLnBrk="1" hangingPunct="1">
              <a:lnSpc>
                <a:spcPct val="90000"/>
              </a:lnSpc>
              <a:spcBef>
                <a:spcPct val="15000"/>
              </a:spcBef>
              <a:buClr>
                <a:schemeClr val="tx1"/>
              </a:buClr>
              <a:defRPr/>
            </a:pPr>
            <a:r>
              <a:rPr lang="es-AR" sz="2200" b="1" dirty="0" smtClean="0"/>
              <a:t>Cada operando requerido para ejecutar es tomado desde  la memoria principal y ubicado en registros dentro de la CPU.</a:t>
            </a:r>
          </a:p>
        </p:txBody>
      </p:sp>
      <p:sp>
        <p:nvSpPr>
          <p:cNvPr id="322565" name="Rectangle 5"/>
          <p:cNvSpPr>
            <a:spLocks noGrp="1" noChangeArrowheads="1"/>
          </p:cNvSpPr>
          <p:nvPr>
            <p:ph type="title"/>
          </p:nvPr>
        </p:nvSpPr>
        <p:spPr/>
        <p:txBody>
          <a:bodyPr/>
          <a:lstStyle/>
          <a:p>
            <a:pPr eaLnBrk="1" hangingPunct="1">
              <a:defRPr/>
            </a:pPr>
            <a:r>
              <a:rPr lang="es-AR" smtClean="0"/>
              <a:t>Ciclo de ejecución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LU4"/>
          <p:cNvPicPr>
            <a:picLocks noChangeAspect="1" noChangeArrowheads="1"/>
          </p:cNvPicPr>
          <p:nvPr/>
        </p:nvPicPr>
        <p:blipFill>
          <a:blip r:embed="rId3"/>
          <a:srcRect/>
          <a:stretch>
            <a:fillRect/>
          </a:stretch>
        </p:blipFill>
        <p:spPr bwMode="auto">
          <a:xfrm>
            <a:off x="1620838" y="2379663"/>
            <a:ext cx="6264275" cy="4073525"/>
          </a:xfrm>
          <a:prstGeom prst="rect">
            <a:avLst/>
          </a:prstGeom>
          <a:noFill/>
          <a:ln w="9525">
            <a:noFill/>
            <a:miter lim="800000"/>
            <a:headEnd/>
            <a:tailEnd/>
          </a:ln>
        </p:spPr>
      </p:pic>
      <p:sp>
        <p:nvSpPr>
          <p:cNvPr id="324612" name="Rectangle 4"/>
          <p:cNvSpPr>
            <a:spLocks noGrp="1" noChangeArrowheads="1"/>
          </p:cNvSpPr>
          <p:nvPr>
            <p:ph type="body" sz="half" idx="1"/>
          </p:nvPr>
        </p:nvSpPr>
        <p:spPr>
          <a:xfrm>
            <a:off x="609600" y="1268413"/>
            <a:ext cx="8153400" cy="820737"/>
          </a:xfrm>
          <a:solidFill>
            <a:schemeClr val="accent1"/>
          </a:solidFill>
        </p:spPr>
        <p:txBody>
          <a:bodyPr/>
          <a:lstStyle/>
          <a:p>
            <a:pPr eaLnBrk="1" hangingPunct="1">
              <a:lnSpc>
                <a:spcPct val="90000"/>
              </a:lnSpc>
              <a:spcBef>
                <a:spcPct val="15000"/>
              </a:spcBef>
              <a:buClr>
                <a:schemeClr val="tx1"/>
              </a:buClr>
              <a:defRPr/>
            </a:pPr>
            <a:r>
              <a:rPr lang="es-AR" sz="2200" b="1" smtClean="0"/>
              <a:t>La ALU ejecuta la instrucción y coloca los resultados en registros o en memoria.</a:t>
            </a:r>
          </a:p>
        </p:txBody>
      </p:sp>
      <p:sp>
        <p:nvSpPr>
          <p:cNvPr id="324613" name="Rectangle 5"/>
          <p:cNvSpPr>
            <a:spLocks noGrp="1" noChangeArrowheads="1"/>
          </p:cNvSpPr>
          <p:nvPr>
            <p:ph type="title"/>
          </p:nvPr>
        </p:nvSpPr>
        <p:spPr/>
        <p:txBody>
          <a:bodyPr/>
          <a:lstStyle/>
          <a:p>
            <a:pPr eaLnBrk="1" hangingPunct="1">
              <a:defRPr/>
            </a:pPr>
            <a:r>
              <a:rPr lang="es-AR" smtClean="0"/>
              <a:t>Ciclo de ejecución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lstStyle/>
          <a:p>
            <a:pPr eaLnBrk="1" hangingPunct="1">
              <a:defRPr/>
            </a:pPr>
            <a:r>
              <a:rPr lang="es-AR" smtClean="0"/>
              <a:t>Inicios de la computación</a:t>
            </a:r>
          </a:p>
        </p:txBody>
      </p:sp>
      <p:sp>
        <p:nvSpPr>
          <p:cNvPr id="372739" name="Rectangle 3"/>
          <p:cNvSpPr>
            <a:spLocks noGrp="1" noChangeArrowheads="1"/>
          </p:cNvSpPr>
          <p:nvPr>
            <p:ph type="body" sz="half" idx="1"/>
          </p:nvPr>
        </p:nvSpPr>
        <p:spPr>
          <a:xfrm>
            <a:off x="179388" y="1125538"/>
            <a:ext cx="7129462" cy="5472112"/>
          </a:xfrm>
        </p:spPr>
        <p:txBody>
          <a:bodyPr/>
          <a:lstStyle/>
          <a:p>
            <a:pPr eaLnBrk="1" hangingPunct="1">
              <a:buFont typeface="Wingdings" pitchFamily="-107" charset="2"/>
              <a:buNone/>
              <a:defRPr/>
            </a:pPr>
            <a:r>
              <a:rPr lang="es-AR" sz="2400" smtClean="0"/>
              <a:t>Turing y Church sientan las bases teóricas de la computación</a:t>
            </a:r>
          </a:p>
          <a:p>
            <a:pPr eaLnBrk="1" hangingPunct="1">
              <a:defRPr/>
            </a:pPr>
            <a:r>
              <a:rPr lang="es-AR" sz="2400" smtClean="0"/>
              <a:t>Máquina de Turing</a:t>
            </a:r>
          </a:p>
          <a:p>
            <a:pPr lvl="1" eaLnBrk="1" hangingPunct="1">
              <a:defRPr/>
            </a:pPr>
            <a:r>
              <a:rPr lang="es-ES" sz="2000" smtClean="0"/>
              <a:t>consta de un cabezal lector/escritor y una cinta infinita en la que el cabezal lee el contenido, lo borra y en su lugar escribe un nuevo valor. Las operaciones que se pueden realizar en esta máquina se limitan a:</a:t>
            </a:r>
          </a:p>
          <a:p>
            <a:pPr lvl="2" eaLnBrk="1" hangingPunct="1">
              <a:defRPr/>
            </a:pPr>
            <a:r>
              <a:rPr lang="es-ES" sz="1800" smtClean="0"/>
              <a:t>avanzar el cabezal lector/escritor para la derecha.</a:t>
            </a:r>
          </a:p>
          <a:p>
            <a:pPr lvl="2" eaLnBrk="1" hangingPunct="1">
              <a:defRPr/>
            </a:pPr>
            <a:r>
              <a:rPr lang="es-ES" sz="1800" smtClean="0"/>
              <a:t>avanzar el cabezal lector/escritor para la izquierda.</a:t>
            </a:r>
            <a:endParaRPr lang="es-AR" sz="1800" smtClean="0"/>
          </a:p>
          <a:p>
            <a:pPr lvl="1" eaLnBrk="1" hangingPunct="1">
              <a:defRPr/>
            </a:pPr>
            <a:r>
              <a:rPr lang="es-AR" sz="2000" smtClean="0"/>
              <a:t>Trabaja en base a un conjunto finito de estados</a:t>
            </a:r>
          </a:p>
          <a:p>
            <a:pPr lvl="1" eaLnBrk="1" hangingPunct="1">
              <a:defRPr/>
            </a:pPr>
            <a:r>
              <a:rPr lang="es-AR" sz="2000" smtClean="0"/>
              <a:t>Un programa “cableado” del tipo (condición, acción)</a:t>
            </a:r>
          </a:p>
          <a:p>
            <a:pPr eaLnBrk="1" hangingPunct="1">
              <a:defRPr/>
            </a:pPr>
            <a:r>
              <a:rPr lang="es-AR" sz="2400" smtClean="0"/>
              <a:t>Church: Lambda calculo </a:t>
            </a:r>
          </a:p>
          <a:p>
            <a:pPr lvl="1" eaLnBrk="1" hangingPunct="1">
              <a:defRPr/>
            </a:pPr>
            <a:r>
              <a:rPr lang="es-AR" sz="2000" smtClean="0"/>
              <a:t>Resultado equivalente para probar computabilidad</a:t>
            </a:r>
          </a:p>
          <a:p>
            <a:pPr lvl="1" eaLnBrk="1" hangingPunct="1">
              <a:defRPr/>
            </a:pPr>
            <a:r>
              <a:rPr lang="es-AR" sz="2000" smtClean="0"/>
              <a:t>Base de los lenguajes funcionales</a:t>
            </a:r>
          </a:p>
        </p:txBody>
      </p:sp>
      <p:pic>
        <p:nvPicPr>
          <p:cNvPr id="4100" name="Picture 9" descr="turing-church-identite">
            <a:hlinkClick r:id="rId2"/>
          </p:cNvPr>
          <p:cNvPicPr>
            <a:picLocks noGrp="1" noChangeAspect="1" noChangeArrowheads="1"/>
          </p:cNvPicPr>
          <p:nvPr>
            <p:ph sz="quarter" idx="3"/>
          </p:nvPr>
        </p:nvPicPr>
        <p:blipFill>
          <a:blip r:embed="rId3"/>
          <a:srcRect/>
          <a:stretch>
            <a:fillRect/>
          </a:stretch>
        </p:blipFill>
        <p:spPr>
          <a:xfrm>
            <a:off x="7524750" y="4926013"/>
            <a:ext cx="1450975" cy="1779587"/>
          </a:xfrm>
        </p:spPr>
      </p:pic>
      <p:pic>
        <p:nvPicPr>
          <p:cNvPr id="4101" name="Content Placeholder 8" descr="images.jpeg"/>
          <p:cNvPicPr>
            <a:picLocks noGrp="1" noChangeAspect="1"/>
          </p:cNvPicPr>
          <p:nvPr>
            <p:ph sz="quarter" idx="2"/>
          </p:nvPr>
        </p:nvPicPr>
        <p:blipFill>
          <a:blip r:embed="rId4"/>
          <a:srcRect/>
          <a:stretch>
            <a:fillRect/>
          </a:stretch>
        </p:blipFill>
        <p:spPr>
          <a:xfrm>
            <a:off x="7480300" y="2209800"/>
            <a:ext cx="1511300" cy="1892300"/>
          </a:xfr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eaLnBrk="1" hangingPunct="1">
              <a:defRPr/>
            </a:pPr>
            <a:r>
              <a:rPr lang="es-AR" smtClean="0"/>
              <a:t>Tipos de Operaciones</a:t>
            </a:r>
          </a:p>
        </p:txBody>
      </p:sp>
      <p:sp>
        <p:nvSpPr>
          <p:cNvPr id="391171" name="Rectangle 3"/>
          <p:cNvSpPr>
            <a:spLocks noGrp="1" noChangeArrowheads="1"/>
          </p:cNvSpPr>
          <p:nvPr>
            <p:ph type="body" idx="1"/>
          </p:nvPr>
        </p:nvSpPr>
        <p:spPr>
          <a:xfrm>
            <a:off x="179388" y="1582738"/>
            <a:ext cx="8785225" cy="4665662"/>
          </a:xfrm>
        </p:spPr>
        <p:txBody>
          <a:bodyPr/>
          <a:lstStyle/>
          <a:p>
            <a:pPr eaLnBrk="1" hangingPunct="1">
              <a:defRPr/>
            </a:pPr>
            <a:r>
              <a:rPr lang="es-AR" sz="2800" smtClean="0"/>
              <a:t>Procesador-memoria</a:t>
            </a:r>
          </a:p>
          <a:p>
            <a:pPr lvl="1" eaLnBrk="1" hangingPunct="1">
              <a:defRPr/>
            </a:pPr>
            <a:r>
              <a:rPr lang="es-AR" sz="2400" smtClean="0"/>
              <a:t>Transferencia de datos entre la CPU y la memoria</a:t>
            </a:r>
          </a:p>
          <a:p>
            <a:pPr eaLnBrk="1" hangingPunct="1">
              <a:defRPr/>
            </a:pPr>
            <a:r>
              <a:rPr lang="es-AR" sz="2800" smtClean="0"/>
              <a:t>Procesador-E/S</a:t>
            </a:r>
          </a:p>
          <a:p>
            <a:pPr lvl="1" eaLnBrk="1" hangingPunct="1">
              <a:defRPr/>
            </a:pPr>
            <a:r>
              <a:rPr lang="es-AR" sz="2400" smtClean="0"/>
              <a:t>Transferencia de datos entre la CPU y un modulo de E/S</a:t>
            </a:r>
          </a:p>
          <a:p>
            <a:pPr eaLnBrk="1" hangingPunct="1">
              <a:defRPr/>
            </a:pPr>
            <a:r>
              <a:rPr lang="es-AR" sz="2800" smtClean="0"/>
              <a:t>Procesamiento de datos</a:t>
            </a:r>
          </a:p>
          <a:p>
            <a:pPr lvl="1" eaLnBrk="1" hangingPunct="1">
              <a:defRPr/>
            </a:pPr>
            <a:r>
              <a:rPr lang="es-AR" sz="2400" smtClean="0"/>
              <a:t>Alguna operación aritmética o lógica sobre los datos</a:t>
            </a:r>
          </a:p>
          <a:p>
            <a:pPr eaLnBrk="1" hangingPunct="1">
              <a:defRPr/>
            </a:pPr>
            <a:r>
              <a:rPr lang="es-AR" sz="2800" smtClean="0"/>
              <a:t>Control</a:t>
            </a:r>
          </a:p>
          <a:p>
            <a:pPr lvl="1" eaLnBrk="1" hangingPunct="1">
              <a:defRPr/>
            </a:pPr>
            <a:r>
              <a:rPr lang="es-AR" sz="2400" smtClean="0"/>
              <a:t>Alteración de la secuencia de operaciones</a:t>
            </a:r>
          </a:p>
          <a:p>
            <a:pPr lvl="1" eaLnBrk="1" hangingPunct="1">
              <a:defRPr/>
            </a:pPr>
            <a:r>
              <a:rPr lang="es-AR" sz="2400" smtClean="0"/>
              <a:t>Ej.: jump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eaLnBrk="1" hangingPunct="1">
              <a:defRPr/>
            </a:pPr>
            <a:r>
              <a:rPr lang="es-AR" sz="3200" dirty="0" smtClean="0"/>
              <a:t>Primer implementación de Von </a:t>
            </a:r>
            <a:r>
              <a:rPr lang="es-AR" sz="3200" smtClean="0"/>
              <a:t>Neumann</a:t>
            </a:r>
            <a:r>
              <a:rPr lang="es-AR" sz="3200" dirty="0" smtClean="0"/>
              <a:t>: </a:t>
            </a:r>
            <a:br>
              <a:rPr lang="es-AR" sz="3200" dirty="0" smtClean="0"/>
            </a:br>
            <a:r>
              <a:rPr lang="es-AR" sz="3200" dirty="0" smtClean="0"/>
              <a:t>La IAS</a:t>
            </a:r>
          </a:p>
        </p:txBody>
      </p:sp>
      <p:pic>
        <p:nvPicPr>
          <p:cNvPr id="23555" name="Picture 5" descr="Ias-comp"/>
          <p:cNvPicPr>
            <a:picLocks noChangeAspect="1" noChangeArrowheads="1"/>
          </p:cNvPicPr>
          <p:nvPr/>
        </p:nvPicPr>
        <p:blipFill>
          <a:blip r:embed="rId3"/>
          <a:srcRect/>
          <a:stretch>
            <a:fillRect/>
          </a:stretch>
        </p:blipFill>
        <p:spPr bwMode="auto">
          <a:xfrm>
            <a:off x="827088" y="1268413"/>
            <a:ext cx="7489825" cy="4968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pPr eaLnBrk="1" hangingPunct="1">
              <a:defRPr/>
            </a:pPr>
            <a:r>
              <a:rPr lang="es-AR" smtClean="0"/>
              <a:t>IAS: Diagrama </a:t>
            </a:r>
          </a:p>
        </p:txBody>
      </p:sp>
      <p:pic>
        <p:nvPicPr>
          <p:cNvPr id="24579" name="Picture 4"/>
          <p:cNvPicPr>
            <a:picLocks noGrp="1" noChangeAspect="1" noChangeArrowheads="1"/>
          </p:cNvPicPr>
          <p:nvPr>
            <p:ph idx="1"/>
          </p:nvPr>
        </p:nvPicPr>
        <p:blipFill>
          <a:blip r:embed="rId3"/>
          <a:srcRect/>
          <a:stretch>
            <a:fillRect/>
          </a:stretch>
        </p:blipFill>
        <p:spPr>
          <a:xfrm>
            <a:off x="1584325" y="1349375"/>
            <a:ext cx="5975350" cy="4551363"/>
          </a:xfr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pPr eaLnBrk="1" hangingPunct="1">
              <a:defRPr/>
            </a:pPr>
            <a:r>
              <a:rPr lang="es-AR" smtClean="0"/>
              <a:t>Estructura de la IAS</a:t>
            </a:r>
          </a:p>
        </p:txBody>
      </p:sp>
      <p:pic>
        <p:nvPicPr>
          <p:cNvPr id="25603" name="Picture 3"/>
          <p:cNvPicPr>
            <a:picLocks noChangeAspect="1" noChangeArrowheads="1"/>
          </p:cNvPicPr>
          <p:nvPr/>
        </p:nvPicPr>
        <p:blipFill>
          <a:blip r:embed="rId3"/>
          <a:srcRect l="18588" t="11363" r="9755" b="17424"/>
          <a:stretch>
            <a:fillRect/>
          </a:stretch>
        </p:blipFill>
        <p:spPr bwMode="auto">
          <a:xfrm>
            <a:off x="4527550" y="1008063"/>
            <a:ext cx="4508500" cy="5805487"/>
          </a:xfrm>
          <a:prstGeom prst="rect">
            <a:avLst/>
          </a:prstGeom>
          <a:noFill/>
          <a:ln w="9525">
            <a:noFill/>
            <a:miter lim="800000"/>
            <a:headEnd/>
            <a:tailEnd/>
          </a:ln>
        </p:spPr>
      </p:pic>
      <p:sp>
        <p:nvSpPr>
          <p:cNvPr id="265220" name="Rectangle 4"/>
          <p:cNvSpPr>
            <a:spLocks noChangeArrowheads="1"/>
          </p:cNvSpPr>
          <p:nvPr/>
        </p:nvSpPr>
        <p:spPr bwMode="auto">
          <a:xfrm>
            <a:off x="107950" y="1341438"/>
            <a:ext cx="4248150" cy="4824412"/>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80000"/>
              <a:buFont typeface="Wingdings" pitchFamily="-107" charset="2"/>
              <a:buNone/>
              <a:defRPr/>
            </a:pPr>
            <a:r>
              <a:rPr lang="es-AR" sz="2800">
                <a:effectLst>
                  <a:outerShdw blurRad="38100" dist="38100" dir="2700000" algn="tl">
                    <a:srgbClr val="000000"/>
                  </a:outerShdw>
                </a:effectLst>
              </a:rPr>
              <a:t>Registros</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MBR: Memory Buffer Register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MAR: Memory Address Register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IR: Instruction Register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IBR: Instruction Buffer Register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PC: Program Counter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AC: Accumulator</a:t>
            </a:r>
          </a:p>
          <a:p>
            <a:pPr marL="342900" indent="-342900">
              <a:lnSpc>
                <a:spcPct val="90000"/>
              </a:lnSpc>
              <a:spcBef>
                <a:spcPct val="20000"/>
              </a:spcBef>
              <a:buClr>
                <a:schemeClr val="hlink"/>
              </a:buClr>
              <a:buSzPct val="80000"/>
              <a:buFont typeface="Wingdings" pitchFamily="-107" charset="2"/>
              <a:buChar char="Ø"/>
              <a:defRPr/>
            </a:pPr>
            <a:r>
              <a:rPr lang="en-GB" sz="2400">
                <a:effectLst>
                  <a:outerShdw blurRad="38100" dist="38100" dir="2700000" algn="tl">
                    <a:srgbClr val="000000"/>
                  </a:outerShdw>
                </a:effectLst>
              </a:rPr>
              <a:t>MQ: Multiplier Quotient</a:t>
            </a:r>
            <a:endParaRPr lang="es-AR" sz="2400">
              <a:effectLst>
                <a:outerShdw blurRad="38100" dist="38100" dir="2700000" algn="tl">
                  <a:srgbClr val="000000"/>
                </a:outerShdw>
              </a:effectLst>
            </a:endParaRPr>
          </a:p>
        </p:txBody>
      </p:sp>
      <p:sp>
        <p:nvSpPr>
          <p:cNvPr id="25605" name="Text Box 5"/>
          <p:cNvSpPr txBox="1">
            <a:spLocks noChangeArrowheads="1"/>
          </p:cNvSpPr>
          <p:nvPr/>
        </p:nvSpPr>
        <p:spPr bwMode="auto">
          <a:xfrm>
            <a:off x="6386513" y="6424613"/>
            <a:ext cx="503237"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pPr eaLnBrk="1" hangingPunct="1">
              <a:defRPr/>
            </a:pPr>
            <a:r>
              <a:rPr lang="es-AR" smtClean="0"/>
              <a:t>Representación de los datos en la IAS</a:t>
            </a:r>
          </a:p>
        </p:txBody>
      </p:sp>
      <p:sp>
        <p:nvSpPr>
          <p:cNvPr id="437252" name="Rectangle 4"/>
          <p:cNvSpPr>
            <a:spLocks noChangeArrowheads="1"/>
          </p:cNvSpPr>
          <p:nvPr/>
        </p:nvSpPr>
        <p:spPr bwMode="auto">
          <a:xfrm>
            <a:off x="323850" y="908050"/>
            <a:ext cx="6680200" cy="1619250"/>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80000"/>
              <a:buFont typeface="Wingdings" pitchFamily="-107" charset="2"/>
              <a:buChar char="Ø"/>
              <a:defRPr/>
            </a:pPr>
            <a:r>
              <a:rPr lang="en-GB" sz="3200">
                <a:solidFill>
                  <a:srgbClr val="FFFF00"/>
                </a:solidFill>
                <a:effectLst>
                  <a:outerShdw blurRad="38100" dist="38100" dir="2700000" algn="tl">
                    <a:srgbClr val="000000"/>
                  </a:outerShdw>
                </a:effectLst>
              </a:rPr>
              <a:t>Organización de la memoria</a:t>
            </a:r>
          </a:p>
          <a:p>
            <a:pPr marL="742950" lvl="1" indent="-285750">
              <a:lnSpc>
                <a:spcPct val="90000"/>
              </a:lnSpc>
              <a:spcBef>
                <a:spcPct val="20000"/>
              </a:spcBef>
              <a:buClr>
                <a:schemeClr val="tx2"/>
              </a:buClr>
              <a:buSzPct val="50000"/>
              <a:buFont typeface="Wingdings" pitchFamily="-107" charset="2"/>
              <a:buChar char="l"/>
              <a:defRPr/>
            </a:pPr>
            <a:r>
              <a:rPr lang="en-GB" sz="2800">
                <a:solidFill>
                  <a:srgbClr val="FFFF00"/>
                </a:solidFill>
                <a:effectLst>
                  <a:outerShdw blurRad="38100" dist="38100" dir="2700000" algn="tl">
                    <a:srgbClr val="000000"/>
                  </a:outerShdw>
                </a:effectLst>
              </a:rPr>
              <a:t>1000 x 40 bit words</a:t>
            </a:r>
          </a:p>
          <a:p>
            <a:pPr marL="742950" lvl="1" indent="-285750">
              <a:lnSpc>
                <a:spcPct val="90000"/>
              </a:lnSpc>
              <a:spcBef>
                <a:spcPct val="20000"/>
              </a:spcBef>
              <a:buClr>
                <a:schemeClr val="tx2"/>
              </a:buClr>
              <a:buSzPct val="50000"/>
              <a:buFont typeface="Wingdings" pitchFamily="-107" charset="2"/>
              <a:buChar char="l"/>
              <a:defRPr/>
            </a:pPr>
            <a:r>
              <a:rPr lang="en-GB" sz="2800">
                <a:solidFill>
                  <a:srgbClr val="FFFF00"/>
                </a:solidFill>
                <a:effectLst>
                  <a:outerShdw blurRad="38100" dist="38100" dir="2700000" algn="tl">
                    <a:srgbClr val="000000"/>
                  </a:outerShdw>
                </a:effectLst>
              </a:rPr>
              <a:t>Número Binario</a:t>
            </a:r>
          </a:p>
          <a:p>
            <a:pPr marL="742950" lvl="1" indent="-285750">
              <a:lnSpc>
                <a:spcPct val="90000"/>
              </a:lnSpc>
              <a:spcBef>
                <a:spcPct val="20000"/>
              </a:spcBef>
              <a:buClr>
                <a:schemeClr val="tx2"/>
              </a:buClr>
              <a:buSzPct val="50000"/>
              <a:buFont typeface="Wingdings" pitchFamily="-107" charset="2"/>
              <a:buChar char="l"/>
              <a:defRPr/>
            </a:pPr>
            <a:r>
              <a:rPr lang="en-GB" sz="2800">
                <a:solidFill>
                  <a:srgbClr val="FFFF00"/>
                </a:solidFill>
                <a:effectLst>
                  <a:outerShdw blurRad="38100" dist="38100" dir="2700000" algn="tl">
                    <a:srgbClr val="000000"/>
                  </a:outerShdw>
                </a:effectLst>
              </a:rPr>
              <a:t>2 instrucciónes x 20 bit </a:t>
            </a:r>
          </a:p>
        </p:txBody>
      </p:sp>
      <p:sp>
        <p:nvSpPr>
          <p:cNvPr id="26628" name="Rectangle 5"/>
          <p:cNvSpPr>
            <a:spLocks noChangeArrowheads="1"/>
          </p:cNvSpPr>
          <p:nvPr/>
        </p:nvSpPr>
        <p:spPr bwMode="auto">
          <a:xfrm>
            <a:off x="693738" y="4019550"/>
            <a:ext cx="7866062" cy="290513"/>
          </a:xfrm>
          <a:prstGeom prst="rect">
            <a:avLst/>
          </a:prstGeom>
          <a:noFill/>
          <a:ln w="28575">
            <a:solidFill>
              <a:srgbClr val="CCFFCC"/>
            </a:solidFill>
            <a:miter lim="800000"/>
            <a:headEnd/>
            <a:tailEnd/>
          </a:ln>
        </p:spPr>
        <p:txBody>
          <a:bodyPr wrap="none" anchor="ctr"/>
          <a:lstStyle/>
          <a:p>
            <a:endParaRPr lang="es-AR"/>
          </a:p>
        </p:txBody>
      </p:sp>
      <p:sp>
        <p:nvSpPr>
          <p:cNvPr id="26629" name="Rectangle 6"/>
          <p:cNvSpPr>
            <a:spLocks noChangeArrowheads="1"/>
          </p:cNvSpPr>
          <p:nvPr/>
        </p:nvSpPr>
        <p:spPr bwMode="auto">
          <a:xfrm>
            <a:off x="677863" y="4019550"/>
            <a:ext cx="473075" cy="290513"/>
          </a:xfrm>
          <a:prstGeom prst="rect">
            <a:avLst/>
          </a:prstGeom>
          <a:noFill/>
          <a:ln w="28575">
            <a:solidFill>
              <a:srgbClr val="CCFFCC"/>
            </a:solidFill>
            <a:miter lim="800000"/>
            <a:headEnd/>
            <a:tailEnd/>
          </a:ln>
        </p:spPr>
        <p:txBody>
          <a:bodyPr wrap="none" anchor="ctr"/>
          <a:lstStyle/>
          <a:p>
            <a:endParaRPr lang="es-AR"/>
          </a:p>
        </p:txBody>
      </p:sp>
      <p:sp>
        <p:nvSpPr>
          <p:cNvPr id="26630" name="Rectangle 7"/>
          <p:cNvSpPr>
            <a:spLocks noChangeArrowheads="1"/>
          </p:cNvSpPr>
          <p:nvPr/>
        </p:nvSpPr>
        <p:spPr bwMode="auto">
          <a:xfrm>
            <a:off x="658813" y="5989638"/>
            <a:ext cx="3949700" cy="290512"/>
          </a:xfrm>
          <a:prstGeom prst="rect">
            <a:avLst/>
          </a:prstGeom>
          <a:noFill/>
          <a:ln w="28575">
            <a:solidFill>
              <a:srgbClr val="CCFFCC"/>
            </a:solidFill>
            <a:miter lim="800000"/>
            <a:headEnd/>
            <a:tailEnd/>
          </a:ln>
        </p:spPr>
        <p:txBody>
          <a:bodyPr wrap="none" anchor="ctr"/>
          <a:lstStyle/>
          <a:p>
            <a:endParaRPr lang="es-AR"/>
          </a:p>
        </p:txBody>
      </p:sp>
      <p:sp>
        <p:nvSpPr>
          <p:cNvPr id="26631" name="Rectangle 8"/>
          <p:cNvSpPr>
            <a:spLocks noChangeArrowheads="1"/>
          </p:cNvSpPr>
          <p:nvPr/>
        </p:nvSpPr>
        <p:spPr bwMode="auto">
          <a:xfrm>
            <a:off x="650875" y="5989638"/>
            <a:ext cx="1066800" cy="290512"/>
          </a:xfrm>
          <a:prstGeom prst="rect">
            <a:avLst/>
          </a:prstGeom>
          <a:noFill/>
          <a:ln w="28575">
            <a:solidFill>
              <a:srgbClr val="CCFFCC"/>
            </a:solidFill>
            <a:miter lim="800000"/>
            <a:headEnd/>
            <a:tailEnd/>
          </a:ln>
        </p:spPr>
        <p:txBody>
          <a:bodyPr wrap="none" anchor="ctr"/>
          <a:lstStyle/>
          <a:p>
            <a:endParaRPr lang="es-AR"/>
          </a:p>
        </p:txBody>
      </p:sp>
      <p:sp>
        <p:nvSpPr>
          <p:cNvPr id="26632" name="Rectangle 9"/>
          <p:cNvSpPr>
            <a:spLocks noChangeArrowheads="1"/>
          </p:cNvSpPr>
          <p:nvPr/>
        </p:nvSpPr>
        <p:spPr bwMode="auto">
          <a:xfrm>
            <a:off x="4613275" y="5991225"/>
            <a:ext cx="3949700" cy="290513"/>
          </a:xfrm>
          <a:prstGeom prst="rect">
            <a:avLst/>
          </a:prstGeom>
          <a:noFill/>
          <a:ln w="28575">
            <a:solidFill>
              <a:srgbClr val="CCFFCC"/>
            </a:solidFill>
            <a:miter lim="800000"/>
            <a:headEnd/>
            <a:tailEnd/>
          </a:ln>
        </p:spPr>
        <p:txBody>
          <a:bodyPr wrap="none" anchor="ctr"/>
          <a:lstStyle/>
          <a:p>
            <a:endParaRPr lang="es-AR"/>
          </a:p>
        </p:txBody>
      </p:sp>
      <p:sp>
        <p:nvSpPr>
          <p:cNvPr id="26633" name="Rectangle 10"/>
          <p:cNvSpPr>
            <a:spLocks noChangeArrowheads="1"/>
          </p:cNvSpPr>
          <p:nvPr/>
        </p:nvSpPr>
        <p:spPr bwMode="auto">
          <a:xfrm>
            <a:off x="4605338" y="5991225"/>
            <a:ext cx="1066800" cy="290513"/>
          </a:xfrm>
          <a:prstGeom prst="rect">
            <a:avLst/>
          </a:prstGeom>
          <a:noFill/>
          <a:ln w="28575">
            <a:solidFill>
              <a:srgbClr val="CCFFCC"/>
            </a:solidFill>
            <a:miter lim="800000"/>
            <a:headEnd/>
            <a:tailEnd/>
          </a:ln>
        </p:spPr>
        <p:txBody>
          <a:bodyPr wrap="none" anchor="ctr"/>
          <a:lstStyle/>
          <a:p>
            <a:endParaRPr lang="es-AR"/>
          </a:p>
        </p:txBody>
      </p:sp>
      <p:sp>
        <p:nvSpPr>
          <p:cNvPr id="26634" name="Text Box 11"/>
          <p:cNvSpPr txBox="1">
            <a:spLocks noChangeArrowheads="1"/>
          </p:cNvSpPr>
          <p:nvPr/>
        </p:nvSpPr>
        <p:spPr bwMode="auto">
          <a:xfrm>
            <a:off x="631825" y="3471863"/>
            <a:ext cx="8015288" cy="457200"/>
          </a:xfrm>
          <a:prstGeom prst="rect">
            <a:avLst/>
          </a:prstGeom>
          <a:noFill/>
          <a:ln w="9525">
            <a:noFill/>
            <a:miter lim="800000"/>
            <a:headEnd/>
            <a:tailEnd/>
          </a:ln>
        </p:spPr>
        <p:txBody>
          <a:bodyPr wrap="none">
            <a:spAutoFit/>
          </a:bodyPr>
          <a:lstStyle/>
          <a:p>
            <a:pPr eaLnBrk="0" hangingPunct="0"/>
            <a:r>
              <a:rPr lang="es-ES_tradnl" sz="2400">
                <a:solidFill>
                  <a:schemeClr val="folHlink"/>
                </a:solidFill>
              </a:rPr>
              <a:t>0 1                                                                                    39</a:t>
            </a:r>
            <a:endParaRPr lang="es-ES" sz="2400">
              <a:solidFill>
                <a:schemeClr val="folHlink"/>
              </a:solidFill>
            </a:endParaRPr>
          </a:p>
        </p:txBody>
      </p:sp>
      <p:sp>
        <p:nvSpPr>
          <p:cNvPr id="26635" name="Text Box 12"/>
          <p:cNvSpPr txBox="1">
            <a:spLocks noChangeArrowheads="1"/>
          </p:cNvSpPr>
          <p:nvPr/>
        </p:nvSpPr>
        <p:spPr bwMode="auto">
          <a:xfrm>
            <a:off x="669925" y="5468938"/>
            <a:ext cx="8024813" cy="457200"/>
          </a:xfrm>
          <a:prstGeom prst="rect">
            <a:avLst/>
          </a:prstGeom>
          <a:noFill/>
          <a:ln w="9525">
            <a:noFill/>
            <a:miter lim="800000"/>
            <a:headEnd/>
            <a:tailEnd/>
          </a:ln>
        </p:spPr>
        <p:txBody>
          <a:bodyPr wrap="none">
            <a:spAutoFit/>
          </a:bodyPr>
          <a:lstStyle/>
          <a:p>
            <a:pPr eaLnBrk="0" hangingPunct="0"/>
            <a:r>
              <a:rPr lang="es-ES_tradnl" sz="2400">
                <a:solidFill>
                  <a:schemeClr val="folHlink"/>
                </a:solidFill>
              </a:rPr>
              <a:t>0        8                             19 20         28                          39</a:t>
            </a:r>
            <a:endParaRPr lang="es-ES" sz="2400">
              <a:solidFill>
                <a:schemeClr val="folHlink"/>
              </a:solidFill>
            </a:endParaRPr>
          </a:p>
        </p:txBody>
      </p:sp>
      <p:sp>
        <p:nvSpPr>
          <p:cNvPr id="26636" name="AutoShape 13"/>
          <p:cNvSpPr>
            <a:spLocks/>
          </p:cNvSpPr>
          <p:nvPr/>
        </p:nvSpPr>
        <p:spPr bwMode="auto">
          <a:xfrm rot="-5400000">
            <a:off x="1119188" y="5900737"/>
            <a:ext cx="88900" cy="1076325"/>
          </a:xfrm>
          <a:prstGeom prst="leftBrace">
            <a:avLst>
              <a:gd name="adj1" fmla="val 100893"/>
              <a:gd name="adj2" fmla="val 50000"/>
            </a:avLst>
          </a:prstGeom>
          <a:noFill/>
          <a:ln w="9525">
            <a:solidFill>
              <a:srgbClr val="FFFF00"/>
            </a:solidFill>
            <a:round/>
            <a:headEnd/>
            <a:tailEnd/>
          </a:ln>
        </p:spPr>
        <p:txBody>
          <a:bodyPr wrap="none" anchor="ctr"/>
          <a:lstStyle/>
          <a:p>
            <a:endParaRPr lang="es-AR"/>
          </a:p>
        </p:txBody>
      </p:sp>
      <p:sp>
        <p:nvSpPr>
          <p:cNvPr id="26637" name="AutoShape 14"/>
          <p:cNvSpPr>
            <a:spLocks/>
          </p:cNvSpPr>
          <p:nvPr/>
        </p:nvSpPr>
        <p:spPr bwMode="auto">
          <a:xfrm rot="-5400000">
            <a:off x="5068888" y="5888038"/>
            <a:ext cx="79375" cy="1076325"/>
          </a:xfrm>
          <a:prstGeom prst="leftBrace">
            <a:avLst>
              <a:gd name="adj1" fmla="val 113000"/>
              <a:gd name="adj2" fmla="val 50000"/>
            </a:avLst>
          </a:prstGeom>
          <a:noFill/>
          <a:ln w="9525">
            <a:solidFill>
              <a:srgbClr val="FFFF00"/>
            </a:solidFill>
            <a:round/>
            <a:headEnd/>
            <a:tailEnd/>
          </a:ln>
        </p:spPr>
        <p:txBody>
          <a:bodyPr wrap="none" anchor="ctr"/>
          <a:lstStyle/>
          <a:p>
            <a:endParaRPr lang="es-AR"/>
          </a:p>
        </p:txBody>
      </p:sp>
      <p:sp>
        <p:nvSpPr>
          <p:cNvPr id="26638" name="AutoShape 15"/>
          <p:cNvSpPr>
            <a:spLocks/>
          </p:cNvSpPr>
          <p:nvPr/>
        </p:nvSpPr>
        <p:spPr bwMode="auto">
          <a:xfrm rot="-5400000">
            <a:off x="3087688" y="5030788"/>
            <a:ext cx="88900" cy="2819400"/>
          </a:xfrm>
          <a:prstGeom prst="leftBrace">
            <a:avLst>
              <a:gd name="adj1" fmla="val 264286"/>
              <a:gd name="adj2" fmla="val 50000"/>
            </a:avLst>
          </a:prstGeom>
          <a:noFill/>
          <a:ln w="9525">
            <a:solidFill>
              <a:srgbClr val="FFFF00"/>
            </a:solidFill>
            <a:round/>
            <a:headEnd/>
            <a:tailEnd/>
          </a:ln>
        </p:spPr>
        <p:txBody>
          <a:bodyPr wrap="none" anchor="ctr"/>
          <a:lstStyle/>
          <a:p>
            <a:endParaRPr lang="es-AR"/>
          </a:p>
        </p:txBody>
      </p:sp>
      <p:sp>
        <p:nvSpPr>
          <p:cNvPr id="26639" name="AutoShape 16"/>
          <p:cNvSpPr>
            <a:spLocks/>
          </p:cNvSpPr>
          <p:nvPr/>
        </p:nvSpPr>
        <p:spPr bwMode="auto">
          <a:xfrm rot="-5400000">
            <a:off x="7094538" y="4989512"/>
            <a:ext cx="88900" cy="2886075"/>
          </a:xfrm>
          <a:prstGeom prst="leftBrace">
            <a:avLst>
              <a:gd name="adj1" fmla="val 270536"/>
              <a:gd name="adj2" fmla="val 50000"/>
            </a:avLst>
          </a:prstGeom>
          <a:noFill/>
          <a:ln w="9525">
            <a:solidFill>
              <a:srgbClr val="FFFF00"/>
            </a:solidFill>
            <a:round/>
            <a:headEnd/>
            <a:tailEnd/>
          </a:ln>
        </p:spPr>
        <p:txBody>
          <a:bodyPr wrap="none" anchor="ctr"/>
          <a:lstStyle/>
          <a:p>
            <a:endParaRPr lang="es-AR"/>
          </a:p>
        </p:txBody>
      </p:sp>
      <p:sp>
        <p:nvSpPr>
          <p:cNvPr id="26640" name="Text Box 17"/>
          <p:cNvSpPr txBox="1">
            <a:spLocks noChangeArrowheads="1"/>
          </p:cNvSpPr>
          <p:nvPr/>
        </p:nvSpPr>
        <p:spPr bwMode="auto">
          <a:xfrm>
            <a:off x="774700" y="6527800"/>
            <a:ext cx="6896100" cy="336550"/>
          </a:xfrm>
          <a:prstGeom prst="rect">
            <a:avLst/>
          </a:prstGeom>
          <a:noFill/>
          <a:ln w="9525">
            <a:noFill/>
            <a:miter lim="800000"/>
            <a:headEnd/>
            <a:tailEnd/>
          </a:ln>
        </p:spPr>
        <p:txBody>
          <a:bodyPr wrap="none">
            <a:spAutoFit/>
          </a:bodyPr>
          <a:lstStyle/>
          <a:p>
            <a:pPr eaLnBrk="0" hangingPunct="0"/>
            <a:r>
              <a:rPr lang="es-ES_tradnl" sz="1600">
                <a:solidFill>
                  <a:schemeClr val="folHlink"/>
                </a:solidFill>
              </a:rPr>
              <a:t>Codop                      Dirección                       Codop                      Dirección</a:t>
            </a:r>
            <a:endParaRPr lang="es-ES" sz="1600">
              <a:solidFill>
                <a:schemeClr val="folHlink"/>
              </a:solidFill>
            </a:endParaRPr>
          </a:p>
        </p:txBody>
      </p:sp>
      <p:sp>
        <p:nvSpPr>
          <p:cNvPr id="26641" name="Text Box 18"/>
          <p:cNvSpPr txBox="1">
            <a:spLocks noChangeArrowheads="1"/>
          </p:cNvSpPr>
          <p:nvPr/>
        </p:nvSpPr>
        <p:spPr bwMode="auto">
          <a:xfrm>
            <a:off x="574675" y="4502150"/>
            <a:ext cx="701675" cy="336550"/>
          </a:xfrm>
          <a:prstGeom prst="rect">
            <a:avLst/>
          </a:prstGeom>
          <a:noFill/>
          <a:ln w="9525">
            <a:noFill/>
            <a:miter lim="800000"/>
            <a:headEnd/>
            <a:tailEnd/>
          </a:ln>
        </p:spPr>
        <p:txBody>
          <a:bodyPr wrap="none">
            <a:spAutoFit/>
          </a:bodyPr>
          <a:lstStyle/>
          <a:p>
            <a:pPr eaLnBrk="0" hangingPunct="0"/>
            <a:r>
              <a:rPr lang="es-ES_tradnl" sz="1600">
                <a:solidFill>
                  <a:schemeClr val="folHlink"/>
                </a:solidFill>
              </a:rPr>
              <a:t>Signo</a:t>
            </a:r>
            <a:endParaRPr lang="es-ES" sz="1600">
              <a:solidFill>
                <a:schemeClr val="folHlink"/>
              </a:solidFill>
            </a:endParaRPr>
          </a:p>
        </p:txBody>
      </p:sp>
      <p:sp>
        <p:nvSpPr>
          <p:cNvPr id="26642" name="Line 19"/>
          <p:cNvSpPr>
            <a:spLocks noChangeShapeType="1"/>
          </p:cNvSpPr>
          <p:nvPr/>
        </p:nvSpPr>
        <p:spPr bwMode="auto">
          <a:xfrm flipV="1">
            <a:off x="933450" y="4384675"/>
            <a:ext cx="9525" cy="190500"/>
          </a:xfrm>
          <a:prstGeom prst="line">
            <a:avLst/>
          </a:prstGeom>
          <a:noFill/>
          <a:ln w="9525">
            <a:solidFill>
              <a:srgbClr val="FFFF00"/>
            </a:solidFill>
            <a:round/>
            <a:headEnd/>
            <a:tailEnd type="triangle" w="med" len="med"/>
          </a:ln>
        </p:spPr>
        <p:txBody>
          <a:bodyPr/>
          <a:lstStyle/>
          <a:p>
            <a:endParaRPr lang="es-ES"/>
          </a:p>
        </p:txBody>
      </p:sp>
      <p:sp>
        <p:nvSpPr>
          <p:cNvPr id="26643" name="Rectangle 20"/>
          <p:cNvSpPr>
            <a:spLocks noChangeArrowheads="1"/>
          </p:cNvSpPr>
          <p:nvPr/>
        </p:nvSpPr>
        <p:spPr bwMode="auto">
          <a:xfrm>
            <a:off x="342900" y="3175000"/>
            <a:ext cx="8562975" cy="1647825"/>
          </a:xfrm>
          <a:prstGeom prst="rect">
            <a:avLst/>
          </a:prstGeom>
          <a:noFill/>
          <a:ln w="9525">
            <a:solidFill>
              <a:srgbClr val="FFFFFF"/>
            </a:solidFill>
            <a:prstDash val="dash"/>
            <a:miter lim="800000"/>
            <a:headEnd/>
            <a:tailEnd/>
          </a:ln>
        </p:spPr>
        <p:txBody>
          <a:bodyPr wrap="none" anchor="ctr"/>
          <a:lstStyle/>
          <a:p>
            <a:endParaRPr lang="es-AR"/>
          </a:p>
        </p:txBody>
      </p:sp>
      <p:sp>
        <p:nvSpPr>
          <p:cNvPr id="26644" name="Text Box 21"/>
          <p:cNvSpPr txBox="1">
            <a:spLocks noChangeArrowheads="1"/>
          </p:cNvSpPr>
          <p:nvPr/>
        </p:nvSpPr>
        <p:spPr bwMode="auto">
          <a:xfrm>
            <a:off x="431800" y="2909888"/>
            <a:ext cx="2365375" cy="466725"/>
          </a:xfrm>
          <a:prstGeom prst="rect">
            <a:avLst/>
          </a:prstGeom>
          <a:solidFill>
            <a:srgbClr val="0000CC"/>
          </a:solidFill>
          <a:ln w="9525">
            <a:solidFill>
              <a:srgbClr val="FFFFFF"/>
            </a:solidFill>
            <a:miter lim="800000"/>
            <a:headEnd/>
            <a:tailEnd/>
          </a:ln>
        </p:spPr>
        <p:txBody>
          <a:bodyPr wrap="none">
            <a:spAutoFit/>
          </a:bodyPr>
          <a:lstStyle/>
          <a:p>
            <a:pPr eaLnBrk="0" hangingPunct="0"/>
            <a:r>
              <a:rPr lang="es-ES_tradnl" sz="2400">
                <a:solidFill>
                  <a:schemeClr val="folHlink"/>
                </a:solidFill>
              </a:rPr>
              <a:t>Palabra número</a:t>
            </a:r>
            <a:endParaRPr lang="es-ES" sz="2400">
              <a:solidFill>
                <a:schemeClr val="folHlink"/>
              </a:solidFill>
            </a:endParaRPr>
          </a:p>
        </p:txBody>
      </p:sp>
      <p:sp>
        <p:nvSpPr>
          <p:cNvPr id="26645" name="Rectangle 22"/>
          <p:cNvSpPr>
            <a:spLocks noChangeArrowheads="1"/>
          </p:cNvSpPr>
          <p:nvPr/>
        </p:nvSpPr>
        <p:spPr bwMode="auto">
          <a:xfrm>
            <a:off x="347663" y="5237163"/>
            <a:ext cx="8562975" cy="1647825"/>
          </a:xfrm>
          <a:prstGeom prst="rect">
            <a:avLst/>
          </a:prstGeom>
          <a:noFill/>
          <a:ln w="9525">
            <a:solidFill>
              <a:srgbClr val="FFFFFF"/>
            </a:solidFill>
            <a:prstDash val="dash"/>
            <a:miter lim="800000"/>
            <a:headEnd/>
            <a:tailEnd/>
          </a:ln>
        </p:spPr>
        <p:txBody>
          <a:bodyPr wrap="none" anchor="ctr"/>
          <a:lstStyle/>
          <a:p>
            <a:endParaRPr lang="es-AR"/>
          </a:p>
        </p:txBody>
      </p:sp>
      <p:sp>
        <p:nvSpPr>
          <p:cNvPr id="26646" name="Text Box 23"/>
          <p:cNvSpPr txBox="1">
            <a:spLocks noChangeArrowheads="1"/>
          </p:cNvSpPr>
          <p:nvPr/>
        </p:nvSpPr>
        <p:spPr bwMode="auto">
          <a:xfrm>
            <a:off x="436563" y="4984750"/>
            <a:ext cx="2789237" cy="466725"/>
          </a:xfrm>
          <a:prstGeom prst="rect">
            <a:avLst/>
          </a:prstGeom>
          <a:solidFill>
            <a:srgbClr val="0000CC"/>
          </a:solidFill>
          <a:ln w="9525">
            <a:solidFill>
              <a:srgbClr val="FFFFFF"/>
            </a:solidFill>
            <a:miter lim="800000"/>
            <a:headEnd/>
            <a:tailEnd/>
          </a:ln>
        </p:spPr>
        <p:txBody>
          <a:bodyPr wrap="none">
            <a:spAutoFit/>
          </a:bodyPr>
          <a:lstStyle/>
          <a:p>
            <a:pPr eaLnBrk="0" hangingPunct="0"/>
            <a:r>
              <a:rPr lang="es-ES_tradnl" sz="2400">
                <a:solidFill>
                  <a:schemeClr val="folHlink"/>
                </a:solidFill>
              </a:rPr>
              <a:t>Palabra instrucción</a:t>
            </a:r>
            <a:endParaRPr lang="es-ES" sz="2400">
              <a:solidFill>
                <a:schemeClr val="folHlink"/>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eaLnBrk="1" hangingPunct="1">
              <a:defRPr/>
            </a:pPr>
            <a:r>
              <a:rPr lang="es-AR" smtClean="0"/>
              <a:t>Instrucción</a:t>
            </a:r>
          </a:p>
        </p:txBody>
      </p:sp>
      <p:sp>
        <p:nvSpPr>
          <p:cNvPr id="27651" name="Rectangle 4"/>
          <p:cNvSpPr>
            <a:spLocks noChangeArrowheads="1"/>
          </p:cNvSpPr>
          <p:nvPr/>
        </p:nvSpPr>
        <p:spPr bwMode="auto">
          <a:xfrm>
            <a:off x="620713" y="2573338"/>
            <a:ext cx="3949700" cy="290512"/>
          </a:xfrm>
          <a:prstGeom prst="rect">
            <a:avLst/>
          </a:prstGeom>
          <a:noFill/>
          <a:ln w="28575">
            <a:solidFill>
              <a:srgbClr val="CCFFCC"/>
            </a:solidFill>
            <a:miter lim="800000"/>
            <a:headEnd/>
            <a:tailEnd/>
          </a:ln>
        </p:spPr>
        <p:txBody>
          <a:bodyPr wrap="none" anchor="ctr"/>
          <a:lstStyle/>
          <a:p>
            <a:endParaRPr lang="es-AR"/>
          </a:p>
        </p:txBody>
      </p:sp>
      <p:sp>
        <p:nvSpPr>
          <p:cNvPr id="27652" name="Rectangle 5"/>
          <p:cNvSpPr>
            <a:spLocks noChangeArrowheads="1"/>
          </p:cNvSpPr>
          <p:nvPr/>
        </p:nvSpPr>
        <p:spPr bwMode="auto">
          <a:xfrm>
            <a:off x="612775" y="2573338"/>
            <a:ext cx="1066800" cy="290512"/>
          </a:xfrm>
          <a:prstGeom prst="rect">
            <a:avLst/>
          </a:prstGeom>
          <a:noFill/>
          <a:ln w="28575">
            <a:solidFill>
              <a:srgbClr val="CCFFCC"/>
            </a:solidFill>
            <a:miter lim="800000"/>
            <a:headEnd/>
            <a:tailEnd/>
          </a:ln>
        </p:spPr>
        <p:txBody>
          <a:bodyPr wrap="none" anchor="ctr"/>
          <a:lstStyle/>
          <a:p>
            <a:endParaRPr lang="es-AR"/>
          </a:p>
        </p:txBody>
      </p:sp>
      <p:sp>
        <p:nvSpPr>
          <p:cNvPr id="27653" name="Text Box 6"/>
          <p:cNvSpPr txBox="1">
            <a:spLocks noChangeArrowheads="1"/>
          </p:cNvSpPr>
          <p:nvPr/>
        </p:nvSpPr>
        <p:spPr bwMode="auto">
          <a:xfrm>
            <a:off x="631825" y="2052638"/>
            <a:ext cx="3976688" cy="457200"/>
          </a:xfrm>
          <a:prstGeom prst="rect">
            <a:avLst/>
          </a:prstGeom>
          <a:noFill/>
          <a:ln w="9525">
            <a:noFill/>
            <a:miter lim="800000"/>
            <a:headEnd/>
            <a:tailEnd/>
          </a:ln>
        </p:spPr>
        <p:txBody>
          <a:bodyPr wrap="none">
            <a:spAutoFit/>
          </a:bodyPr>
          <a:lstStyle/>
          <a:p>
            <a:pPr eaLnBrk="0" hangingPunct="0"/>
            <a:r>
              <a:rPr lang="es-ES_tradnl" sz="2400">
                <a:solidFill>
                  <a:schemeClr val="folHlink"/>
                </a:solidFill>
              </a:rPr>
              <a:t>0        8                             19</a:t>
            </a:r>
            <a:endParaRPr lang="es-ES" sz="2400">
              <a:solidFill>
                <a:schemeClr val="folHlink"/>
              </a:solidFill>
            </a:endParaRPr>
          </a:p>
        </p:txBody>
      </p:sp>
      <p:sp>
        <p:nvSpPr>
          <p:cNvPr id="27654" name="AutoShape 7"/>
          <p:cNvSpPr>
            <a:spLocks/>
          </p:cNvSpPr>
          <p:nvPr/>
        </p:nvSpPr>
        <p:spPr bwMode="auto">
          <a:xfrm rot="-5400000">
            <a:off x="1081088" y="2484437"/>
            <a:ext cx="88900" cy="1076325"/>
          </a:xfrm>
          <a:prstGeom prst="leftBrace">
            <a:avLst>
              <a:gd name="adj1" fmla="val 100893"/>
              <a:gd name="adj2" fmla="val 50000"/>
            </a:avLst>
          </a:prstGeom>
          <a:noFill/>
          <a:ln w="9525">
            <a:solidFill>
              <a:srgbClr val="FFFF00"/>
            </a:solidFill>
            <a:round/>
            <a:headEnd/>
            <a:tailEnd/>
          </a:ln>
        </p:spPr>
        <p:txBody>
          <a:bodyPr wrap="none" anchor="ctr"/>
          <a:lstStyle/>
          <a:p>
            <a:endParaRPr lang="es-AR"/>
          </a:p>
        </p:txBody>
      </p:sp>
      <p:sp>
        <p:nvSpPr>
          <p:cNvPr id="27655" name="AutoShape 8"/>
          <p:cNvSpPr>
            <a:spLocks/>
          </p:cNvSpPr>
          <p:nvPr/>
        </p:nvSpPr>
        <p:spPr bwMode="auto">
          <a:xfrm rot="-5400000">
            <a:off x="3049588" y="1614488"/>
            <a:ext cx="88900" cy="2819400"/>
          </a:xfrm>
          <a:prstGeom prst="leftBrace">
            <a:avLst>
              <a:gd name="adj1" fmla="val 264286"/>
              <a:gd name="adj2" fmla="val 50000"/>
            </a:avLst>
          </a:prstGeom>
          <a:noFill/>
          <a:ln w="9525">
            <a:solidFill>
              <a:srgbClr val="FFFF00"/>
            </a:solidFill>
            <a:round/>
            <a:headEnd/>
            <a:tailEnd/>
          </a:ln>
        </p:spPr>
        <p:txBody>
          <a:bodyPr wrap="none" anchor="ctr"/>
          <a:lstStyle/>
          <a:p>
            <a:endParaRPr lang="es-AR"/>
          </a:p>
        </p:txBody>
      </p:sp>
      <p:sp>
        <p:nvSpPr>
          <p:cNvPr id="27656" name="Text Box 9"/>
          <p:cNvSpPr txBox="1">
            <a:spLocks noChangeArrowheads="1"/>
          </p:cNvSpPr>
          <p:nvPr/>
        </p:nvSpPr>
        <p:spPr bwMode="auto">
          <a:xfrm>
            <a:off x="736600" y="3111500"/>
            <a:ext cx="2882900" cy="336550"/>
          </a:xfrm>
          <a:prstGeom prst="rect">
            <a:avLst/>
          </a:prstGeom>
          <a:noFill/>
          <a:ln w="9525">
            <a:noFill/>
            <a:miter lim="800000"/>
            <a:headEnd/>
            <a:tailEnd/>
          </a:ln>
        </p:spPr>
        <p:txBody>
          <a:bodyPr wrap="none">
            <a:spAutoFit/>
          </a:bodyPr>
          <a:lstStyle/>
          <a:p>
            <a:pPr eaLnBrk="0" hangingPunct="0"/>
            <a:r>
              <a:rPr lang="es-ES_tradnl" sz="1600">
                <a:solidFill>
                  <a:schemeClr val="folHlink"/>
                </a:solidFill>
              </a:rPr>
              <a:t>Codop                      Dirección</a:t>
            </a:r>
            <a:endParaRPr lang="es-ES" sz="1600">
              <a:solidFill>
                <a:schemeClr val="folHlink"/>
              </a:solidFill>
            </a:endParaRPr>
          </a:p>
        </p:txBody>
      </p:sp>
      <p:sp>
        <p:nvSpPr>
          <p:cNvPr id="27657" name="Rectangle 10"/>
          <p:cNvSpPr>
            <a:spLocks noChangeArrowheads="1"/>
          </p:cNvSpPr>
          <p:nvPr/>
        </p:nvSpPr>
        <p:spPr bwMode="auto">
          <a:xfrm>
            <a:off x="309563" y="1820863"/>
            <a:ext cx="8562975" cy="4492625"/>
          </a:xfrm>
          <a:prstGeom prst="rect">
            <a:avLst/>
          </a:prstGeom>
          <a:noFill/>
          <a:ln w="9525">
            <a:solidFill>
              <a:srgbClr val="FFFFFF"/>
            </a:solidFill>
            <a:prstDash val="dash"/>
            <a:miter lim="800000"/>
            <a:headEnd/>
            <a:tailEnd/>
          </a:ln>
        </p:spPr>
        <p:txBody>
          <a:bodyPr wrap="none" anchor="ctr"/>
          <a:lstStyle/>
          <a:p>
            <a:endParaRPr lang="es-AR"/>
          </a:p>
        </p:txBody>
      </p:sp>
      <p:sp>
        <p:nvSpPr>
          <p:cNvPr id="27658" name="Text Box 11"/>
          <p:cNvSpPr txBox="1">
            <a:spLocks noChangeArrowheads="1"/>
          </p:cNvSpPr>
          <p:nvPr/>
        </p:nvSpPr>
        <p:spPr bwMode="auto">
          <a:xfrm>
            <a:off x="398463" y="1568450"/>
            <a:ext cx="2789237" cy="466725"/>
          </a:xfrm>
          <a:prstGeom prst="rect">
            <a:avLst/>
          </a:prstGeom>
          <a:solidFill>
            <a:srgbClr val="0000CC"/>
          </a:solidFill>
          <a:ln w="9525">
            <a:solidFill>
              <a:srgbClr val="FFFFFF"/>
            </a:solidFill>
            <a:miter lim="800000"/>
            <a:headEnd/>
            <a:tailEnd/>
          </a:ln>
        </p:spPr>
        <p:txBody>
          <a:bodyPr wrap="none">
            <a:spAutoFit/>
          </a:bodyPr>
          <a:lstStyle/>
          <a:p>
            <a:pPr eaLnBrk="0" hangingPunct="0"/>
            <a:r>
              <a:rPr lang="es-ES_tradnl" sz="2400">
                <a:solidFill>
                  <a:schemeClr val="folHlink"/>
                </a:solidFill>
              </a:rPr>
              <a:t>Palabra instrucción</a:t>
            </a:r>
            <a:endParaRPr lang="es-ES" sz="2400">
              <a:solidFill>
                <a:schemeClr val="folHlink"/>
              </a:solidFill>
            </a:endParaRPr>
          </a:p>
        </p:txBody>
      </p:sp>
      <p:sp>
        <p:nvSpPr>
          <p:cNvPr id="27659" name="Text Box 12"/>
          <p:cNvSpPr txBox="1">
            <a:spLocks noChangeArrowheads="1"/>
          </p:cNvSpPr>
          <p:nvPr/>
        </p:nvSpPr>
        <p:spPr bwMode="auto">
          <a:xfrm>
            <a:off x="530225" y="3656013"/>
            <a:ext cx="7458075" cy="1616075"/>
          </a:xfrm>
          <a:prstGeom prst="rect">
            <a:avLst/>
          </a:prstGeom>
          <a:noFill/>
          <a:ln w="9525">
            <a:noFill/>
            <a:miter lim="800000"/>
            <a:headEnd/>
            <a:tailEnd/>
          </a:ln>
        </p:spPr>
        <p:txBody>
          <a:bodyPr>
            <a:spAutoFit/>
          </a:bodyPr>
          <a:lstStyle/>
          <a:p>
            <a:pPr eaLnBrk="0" hangingPunct="0">
              <a:buFontTx/>
              <a:buChar char="•"/>
            </a:pPr>
            <a:r>
              <a:rPr lang="es-ES_tradnl" sz="2000">
                <a:solidFill>
                  <a:srgbClr val="FFFFFF"/>
                </a:solidFill>
              </a:rPr>
              <a:t> La parte </a:t>
            </a:r>
            <a:r>
              <a:rPr lang="es-ES_tradnl" sz="2000">
                <a:solidFill>
                  <a:schemeClr val="hlink"/>
                </a:solidFill>
              </a:rPr>
              <a:t>codop</a:t>
            </a:r>
            <a:r>
              <a:rPr lang="es-ES_tradnl" sz="2000">
                <a:solidFill>
                  <a:srgbClr val="FFFFFF"/>
                </a:solidFill>
              </a:rPr>
              <a:t> (los primeros 8 bits) especifican cuál instrucción será ejecutada.</a:t>
            </a:r>
          </a:p>
          <a:p>
            <a:pPr eaLnBrk="0" hangingPunct="0"/>
            <a:endParaRPr lang="es-ES_tradnl" sz="2000">
              <a:solidFill>
                <a:srgbClr val="FFFFFF"/>
              </a:solidFill>
            </a:endParaRPr>
          </a:p>
          <a:p>
            <a:pPr eaLnBrk="0" hangingPunct="0">
              <a:buFontTx/>
              <a:buChar char="•"/>
            </a:pPr>
            <a:r>
              <a:rPr lang="es-ES_tradnl" sz="2000">
                <a:solidFill>
                  <a:srgbClr val="FFFFFF"/>
                </a:solidFill>
              </a:rPr>
              <a:t> La parte de la </a:t>
            </a:r>
            <a:r>
              <a:rPr lang="es-ES_tradnl" sz="2000">
                <a:solidFill>
                  <a:schemeClr val="hlink"/>
                </a:solidFill>
              </a:rPr>
              <a:t>dirección</a:t>
            </a:r>
            <a:r>
              <a:rPr lang="es-ES_tradnl" sz="2000">
                <a:solidFill>
                  <a:srgbClr val="FFFFFF"/>
                </a:solidFill>
              </a:rPr>
              <a:t> (los 12 bits restantes) especifican un operando (en memoria) que participa de la operación. </a:t>
            </a:r>
            <a:endParaRPr lang="es-ES" sz="200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ChangeArrowheads="1"/>
          </p:cNvSpPr>
          <p:nvPr/>
        </p:nvSpPr>
        <p:spPr bwMode="auto">
          <a:xfrm>
            <a:off x="3352800" y="0"/>
            <a:ext cx="5586413" cy="549275"/>
          </a:xfrm>
          <a:prstGeom prst="rect">
            <a:avLst/>
          </a:prstGeom>
          <a:noFill/>
          <a:ln w="9525">
            <a:noFill/>
            <a:miter lim="800000"/>
            <a:headEnd/>
            <a:tailEnd/>
          </a:ln>
        </p:spPr>
        <p:txBody>
          <a:bodyPr lIns="0" tIns="0" rIns="0" bIns="0">
            <a:spAutoFit/>
          </a:bodyPr>
          <a:lstStyle/>
          <a:p>
            <a:pPr indent="449263" algn="r" eaLnBrk="0" hangingPunct="0"/>
            <a:r>
              <a:rPr lang="es-CL" sz="3600">
                <a:solidFill>
                  <a:schemeClr val="folHlink"/>
                </a:solidFill>
              </a:rPr>
              <a:t>Máquina von Neumann</a:t>
            </a:r>
          </a:p>
        </p:txBody>
      </p:sp>
      <p:pic>
        <p:nvPicPr>
          <p:cNvPr id="28675"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28676"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28677" name="Text Box 10"/>
          <p:cNvSpPr txBox="1">
            <a:spLocks noChangeArrowheads="1"/>
          </p:cNvSpPr>
          <p:nvPr/>
        </p:nvSpPr>
        <p:spPr bwMode="auto">
          <a:xfrm>
            <a:off x="184150" y="1601788"/>
            <a:ext cx="3665538" cy="2286000"/>
          </a:xfrm>
          <a:prstGeom prst="rect">
            <a:avLst/>
          </a:prstGeom>
          <a:noFill/>
          <a:ln w="9525">
            <a:noFill/>
            <a:miter lim="800000"/>
            <a:headEnd/>
            <a:tailEnd/>
          </a:ln>
        </p:spPr>
        <p:txBody>
          <a:bodyPr>
            <a:spAutoFit/>
          </a:bodyPr>
          <a:lstStyle/>
          <a:p>
            <a:pPr eaLnBrk="0" hangingPunct="0"/>
            <a:r>
              <a:rPr lang="es-CL" sz="2400">
                <a:solidFill>
                  <a:srgbClr val="FFFFFF"/>
                </a:solidFill>
              </a:rPr>
              <a:t>MBR:</a:t>
            </a:r>
          </a:p>
          <a:p>
            <a:pPr eaLnBrk="0" hangingPunct="0"/>
            <a:r>
              <a:rPr lang="es-CL" sz="2400">
                <a:solidFill>
                  <a:srgbClr val="FFFFFF"/>
                </a:solidFill>
              </a:rPr>
              <a:t>Memory Buffer Register</a:t>
            </a:r>
          </a:p>
          <a:p>
            <a:pPr eaLnBrk="0" hangingPunct="0"/>
            <a:endParaRPr lang="es-CL" sz="2400">
              <a:solidFill>
                <a:srgbClr val="FFFFFF"/>
              </a:solidFill>
            </a:endParaRPr>
          </a:p>
          <a:p>
            <a:pPr eaLnBrk="0" hangingPunct="0"/>
            <a:r>
              <a:rPr lang="es-CL">
                <a:solidFill>
                  <a:srgbClr val="FFFFFF"/>
                </a:solidFill>
              </a:rPr>
              <a:t>Contiene una palabra que debe ser almacenada en la memoria, o es usado para recibir una palabra procedente de la memoria.</a:t>
            </a:r>
            <a:endParaRPr lang="en-US">
              <a:solidFill>
                <a:srgbClr val="FFFFFF"/>
              </a:solidFill>
            </a:endParaRPr>
          </a:p>
        </p:txBody>
      </p:sp>
      <p:sp>
        <p:nvSpPr>
          <p:cNvPr id="28678" name="Oval 11"/>
          <p:cNvSpPr>
            <a:spLocks noChangeArrowheads="1"/>
          </p:cNvSpPr>
          <p:nvPr/>
        </p:nvSpPr>
        <p:spPr bwMode="auto">
          <a:xfrm>
            <a:off x="4572000" y="1841500"/>
            <a:ext cx="1638300" cy="812800"/>
          </a:xfrm>
          <a:prstGeom prst="ellipse">
            <a:avLst/>
          </a:prstGeom>
          <a:noFill/>
          <a:ln w="57150">
            <a:solidFill>
              <a:srgbClr val="FF0000"/>
            </a:solidFill>
            <a:round/>
            <a:headEnd/>
            <a:tailEnd/>
          </a:ln>
        </p:spPr>
        <p:txBody>
          <a:bodyPr wrap="none" anchor="ctr"/>
          <a:lstStyle/>
          <a:p>
            <a:endParaRPr lang="es-AR"/>
          </a:p>
        </p:txBody>
      </p:sp>
      <p:sp>
        <p:nvSpPr>
          <p:cNvPr id="28679" name="Text Box 14"/>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ChangeArrowheads="1"/>
          </p:cNvSpPr>
          <p:nvPr/>
        </p:nvSpPr>
        <p:spPr bwMode="auto">
          <a:xfrm>
            <a:off x="3352800" y="0"/>
            <a:ext cx="5586413" cy="549275"/>
          </a:xfrm>
          <a:prstGeom prst="rect">
            <a:avLst/>
          </a:prstGeom>
          <a:noFill/>
          <a:ln w="9525">
            <a:noFill/>
            <a:miter lim="800000"/>
            <a:headEnd/>
            <a:tailEnd/>
          </a:ln>
        </p:spPr>
        <p:txBody>
          <a:bodyPr lIns="0" tIns="0" rIns="0" bIns="0">
            <a:spAutoFit/>
          </a:bodyPr>
          <a:lstStyle/>
          <a:p>
            <a:pPr indent="449263" algn="r" eaLnBrk="0" hangingPunct="0"/>
            <a:r>
              <a:rPr lang="es-CL" sz="3600">
                <a:solidFill>
                  <a:schemeClr val="folHlink"/>
                </a:solidFill>
              </a:rPr>
              <a:t>Máquina von Neumann</a:t>
            </a:r>
          </a:p>
        </p:txBody>
      </p:sp>
      <p:pic>
        <p:nvPicPr>
          <p:cNvPr id="29699"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29700"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29701" name="Text Box 10"/>
          <p:cNvSpPr txBox="1">
            <a:spLocks noChangeArrowheads="1"/>
          </p:cNvSpPr>
          <p:nvPr/>
        </p:nvSpPr>
        <p:spPr bwMode="auto">
          <a:xfrm>
            <a:off x="184150" y="1601788"/>
            <a:ext cx="3665538" cy="2011362"/>
          </a:xfrm>
          <a:prstGeom prst="rect">
            <a:avLst/>
          </a:prstGeom>
          <a:noFill/>
          <a:ln w="9525">
            <a:noFill/>
            <a:miter lim="800000"/>
            <a:headEnd/>
            <a:tailEnd/>
          </a:ln>
        </p:spPr>
        <p:txBody>
          <a:bodyPr>
            <a:spAutoFit/>
          </a:bodyPr>
          <a:lstStyle/>
          <a:p>
            <a:pPr eaLnBrk="0" hangingPunct="0"/>
            <a:r>
              <a:rPr lang="es-CL" sz="2400">
                <a:solidFill>
                  <a:srgbClr val="FFFFFF"/>
                </a:solidFill>
              </a:rPr>
              <a:t>MAR:</a:t>
            </a:r>
          </a:p>
          <a:p>
            <a:pPr eaLnBrk="0" hangingPunct="0"/>
            <a:r>
              <a:rPr lang="es-CL" sz="2400">
                <a:solidFill>
                  <a:srgbClr val="FFFFFF"/>
                </a:solidFill>
              </a:rPr>
              <a:t>Memory Adress Register</a:t>
            </a:r>
          </a:p>
          <a:p>
            <a:pPr eaLnBrk="0" hangingPunct="0"/>
            <a:endParaRPr lang="es-CL" sz="2400">
              <a:solidFill>
                <a:srgbClr val="FFFFFF"/>
              </a:solidFill>
            </a:endParaRPr>
          </a:p>
          <a:p>
            <a:pPr eaLnBrk="0" hangingPunct="0"/>
            <a:r>
              <a:rPr lang="es-CL">
                <a:solidFill>
                  <a:srgbClr val="FFFFFF"/>
                </a:solidFill>
              </a:rPr>
              <a:t>Especifica la dirección en memoria de la palabra que va a ser escrita o leída en MBR.</a:t>
            </a:r>
            <a:endParaRPr lang="en-US">
              <a:solidFill>
                <a:srgbClr val="FFFFFF"/>
              </a:solidFill>
            </a:endParaRPr>
          </a:p>
        </p:txBody>
      </p:sp>
      <p:sp>
        <p:nvSpPr>
          <p:cNvPr id="29702" name="Oval 11"/>
          <p:cNvSpPr>
            <a:spLocks noChangeArrowheads="1"/>
          </p:cNvSpPr>
          <p:nvPr/>
        </p:nvSpPr>
        <p:spPr bwMode="auto">
          <a:xfrm>
            <a:off x="5295900" y="4673600"/>
            <a:ext cx="1638300" cy="812800"/>
          </a:xfrm>
          <a:prstGeom prst="ellipse">
            <a:avLst/>
          </a:prstGeom>
          <a:noFill/>
          <a:ln w="57150">
            <a:solidFill>
              <a:srgbClr val="FF0000"/>
            </a:solidFill>
            <a:round/>
            <a:headEnd/>
            <a:tailEnd/>
          </a:ln>
        </p:spPr>
        <p:txBody>
          <a:bodyPr wrap="none" anchor="ctr"/>
          <a:lstStyle/>
          <a:p>
            <a:endParaRPr lang="es-AR"/>
          </a:p>
        </p:txBody>
      </p:sp>
      <p:sp>
        <p:nvSpPr>
          <p:cNvPr id="29703" name="Text Box 14"/>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ChangeArrowheads="1"/>
          </p:cNvSpPr>
          <p:nvPr/>
        </p:nvSpPr>
        <p:spPr bwMode="auto">
          <a:xfrm>
            <a:off x="3352800" y="0"/>
            <a:ext cx="5586413" cy="549275"/>
          </a:xfrm>
          <a:prstGeom prst="rect">
            <a:avLst/>
          </a:prstGeom>
          <a:noFill/>
          <a:ln w="9525">
            <a:noFill/>
            <a:miter lim="800000"/>
            <a:headEnd/>
            <a:tailEnd/>
          </a:ln>
        </p:spPr>
        <p:txBody>
          <a:bodyPr lIns="0" tIns="0" rIns="0" bIns="0">
            <a:spAutoFit/>
          </a:bodyPr>
          <a:lstStyle/>
          <a:p>
            <a:pPr indent="449263" algn="r" eaLnBrk="0" hangingPunct="0"/>
            <a:r>
              <a:rPr lang="es-CL" sz="3600">
                <a:solidFill>
                  <a:schemeClr val="folHlink"/>
                </a:solidFill>
              </a:rPr>
              <a:t>Máquina von Neumann</a:t>
            </a:r>
          </a:p>
        </p:txBody>
      </p:sp>
      <p:pic>
        <p:nvPicPr>
          <p:cNvPr id="30723"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30724"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30725" name="Text Box 10"/>
          <p:cNvSpPr txBox="1">
            <a:spLocks noChangeArrowheads="1"/>
          </p:cNvSpPr>
          <p:nvPr/>
        </p:nvSpPr>
        <p:spPr bwMode="auto">
          <a:xfrm>
            <a:off x="184150" y="1601788"/>
            <a:ext cx="3665538" cy="2011362"/>
          </a:xfrm>
          <a:prstGeom prst="rect">
            <a:avLst/>
          </a:prstGeom>
          <a:noFill/>
          <a:ln w="9525">
            <a:noFill/>
            <a:miter lim="800000"/>
            <a:headEnd/>
            <a:tailEnd/>
          </a:ln>
        </p:spPr>
        <p:txBody>
          <a:bodyPr>
            <a:spAutoFit/>
          </a:bodyPr>
          <a:lstStyle/>
          <a:p>
            <a:pPr eaLnBrk="0" hangingPunct="0"/>
            <a:r>
              <a:rPr lang="es-CL" sz="2400">
                <a:solidFill>
                  <a:srgbClr val="FFFFFF"/>
                </a:solidFill>
              </a:rPr>
              <a:t>IR:</a:t>
            </a:r>
          </a:p>
          <a:p>
            <a:pPr eaLnBrk="0" hangingPunct="0"/>
            <a:r>
              <a:rPr lang="es-CL" sz="2400">
                <a:solidFill>
                  <a:srgbClr val="FFFFFF"/>
                </a:solidFill>
              </a:rPr>
              <a:t>Instruction Register</a:t>
            </a:r>
          </a:p>
          <a:p>
            <a:pPr eaLnBrk="0" hangingPunct="0"/>
            <a:endParaRPr lang="es-CL" sz="2400">
              <a:solidFill>
                <a:srgbClr val="FFFFFF"/>
              </a:solidFill>
            </a:endParaRPr>
          </a:p>
          <a:p>
            <a:pPr eaLnBrk="0" hangingPunct="0"/>
            <a:r>
              <a:rPr lang="es-CL">
                <a:solidFill>
                  <a:srgbClr val="FFFFFF"/>
                </a:solidFill>
              </a:rPr>
              <a:t>Contiene los 8 bits del código de operación de la instrucción que se va a ejecutar. </a:t>
            </a:r>
            <a:endParaRPr lang="en-US">
              <a:solidFill>
                <a:srgbClr val="FFFFFF"/>
              </a:solidFill>
            </a:endParaRPr>
          </a:p>
        </p:txBody>
      </p:sp>
      <p:sp>
        <p:nvSpPr>
          <p:cNvPr id="30726" name="Oval 11"/>
          <p:cNvSpPr>
            <a:spLocks noChangeArrowheads="1"/>
          </p:cNvSpPr>
          <p:nvPr/>
        </p:nvSpPr>
        <p:spPr bwMode="auto">
          <a:xfrm>
            <a:off x="3784600" y="4673600"/>
            <a:ext cx="1638300" cy="812800"/>
          </a:xfrm>
          <a:prstGeom prst="ellipse">
            <a:avLst/>
          </a:prstGeom>
          <a:noFill/>
          <a:ln w="57150">
            <a:solidFill>
              <a:srgbClr val="FF0000"/>
            </a:solidFill>
            <a:round/>
            <a:headEnd/>
            <a:tailEnd/>
          </a:ln>
        </p:spPr>
        <p:txBody>
          <a:bodyPr wrap="none" anchor="ctr"/>
          <a:lstStyle/>
          <a:p>
            <a:endParaRPr lang="es-AR"/>
          </a:p>
        </p:txBody>
      </p:sp>
      <p:sp>
        <p:nvSpPr>
          <p:cNvPr id="30727" name="Text Box 14"/>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ChangeArrowheads="1"/>
          </p:cNvSpPr>
          <p:nvPr/>
        </p:nvSpPr>
        <p:spPr bwMode="auto">
          <a:xfrm>
            <a:off x="3352800" y="0"/>
            <a:ext cx="5586413" cy="549275"/>
          </a:xfrm>
          <a:prstGeom prst="rect">
            <a:avLst/>
          </a:prstGeom>
          <a:noFill/>
          <a:ln w="9525">
            <a:noFill/>
            <a:miter lim="800000"/>
            <a:headEnd/>
            <a:tailEnd/>
          </a:ln>
        </p:spPr>
        <p:txBody>
          <a:bodyPr lIns="0" tIns="0" rIns="0" bIns="0">
            <a:spAutoFit/>
          </a:bodyPr>
          <a:lstStyle/>
          <a:p>
            <a:pPr indent="449263" algn="r" eaLnBrk="0" hangingPunct="0"/>
            <a:r>
              <a:rPr lang="es-CL" sz="3600">
                <a:solidFill>
                  <a:schemeClr val="folHlink"/>
                </a:solidFill>
              </a:rPr>
              <a:t>Máquina von Neumann</a:t>
            </a:r>
          </a:p>
        </p:txBody>
      </p:sp>
      <p:pic>
        <p:nvPicPr>
          <p:cNvPr id="31747"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31748"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31749" name="Text Box 10"/>
          <p:cNvSpPr txBox="1">
            <a:spLocks noChangeArrowheads="1"/>
          </p:cNvSpPr>
          <p:nvPr/>
        </p:nvSpPr>
        <p:spPr bwMode="auto">
          <a:xfrm>
            <a:off x="82550" y="1601788"/>
            <a:ext cx="3767138" cy="2286000"/>
          </a:xfrm>
          <a:prstGeom prst="rect">
            <a:avLst/>
          </a:prstGeom>
          <a:noFill/>
          <a:ln w="9525">
            <a:noFill/>
            <a:miter lim="800000"/>
            <a:headEnd/>
            <a:tailEnd/>
          </a:ln>
        </p:spPr>
        <p:txBody>
          <a:bodyPr>
            <a:spAutoFit/>
          </a:bodyPr>
          <a:lstStyle/>
          <a:p>
            <a:pPr eaLnBrk="0" hangingPunct="0"/>
            <a:r>
              <a:rPr lang="es-CL" sz="2400">
                <a:solidFill>
                  <a:srgbClr val="FFFFFF"/>
                </a:solidFill>
              </a:rPr>
              <a:t>IBR:</a:t>
            </a:r>
          </a:p>
          <a:p>
            <a:pPr eaLnBrk="0" hangingPunct="0"/>
            <a:r>
              <a:rPr lang="es-CL" sz="2400">
                <a:solidFill>
                  <a:srgbClr val="FFFFFF"/>
                </a:solidFill>
              </a:rPr>
              <a:t>Instruction Buffer Register</a:t>
            </a:r>
          </a:p>
          <a:p>
            <a:pPr eaLnBrk="0" hangingPunct="0"/>
            <a:endParaRPr lang="es-CL" sz="2400">
              <a:solidFill>
                <a:srgbClr val="FFFFFF"/>
              </a:solidFill>
            </a:endParaRPr>
          </a:p>
          <a:p>
            <a:pPr eaLnBrk="0" hangingPunct="0"/>
            <a:r>
              <a:rPr lang="es-CL">
                <a:solidFill>
                  <a:srgbClr val="FFFFFF"/>
                </a:solidFill>
              </a:rPr>
              <a:t>Empleado para almacenar temporalmente la instrucción contenida en la parte derecha de una palabra en memoria.</a:t>
            </a:r>
            <a:endParaRPr lang="en-US">
              <a:solidFill>
                <a:srgbClr val="FFFFFF"/>
              </a:solidFill>
            </a:endParaRPr>
          </a:p>
        </p:txBody>
      </p:sp>
      <p:sp>
        <p:nvSpPr>
          <p:cNvPr id="31750" name="Oval 11"/>
          <p:cNvSpPr>
            <a:spLocks noChangeArrowheads="1"/>
          </p:cNvSpPr>
          <p:nvPr/>
        </p:nvSpPr>
        <p:spPr bwMode="auto">
          <a:xfrm>
            <a:off x="3797300" y="3810000"/>
            <a:ext cx="1638300" cy="812800"/>
          </a:xfrm>
          <a:prstGeom prst="ellipse">
            <a:avLst/>
          </a:prstGeom>
          <a:noFill/>
          <a:ln w="57150">
            <a:solidFill>
              <a:srgbClr val="FF0000"/>
            </a:solidFill>
            <a:round/>
            <a:headEnd/>
            <a:tailEnd/>
          </a:ln>
        </p:spPr>
        <p:txBody>
          <a:bodyPr wrap="none" anchor="ctr"/>
          <a:lstStyle/>
          <a:p>
            <a:endParaRPr lang="es-AR"/>
          </a:p>
        </p:txBody>
      </p:sp>
      <p:sp>
        <p:nvSpPr>
          <p:cNvPr id="31751" name="Text Box 14"/>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6226" name="Rectangle 2"/>
          <p:cNvSpPr>
            <a:spLocks noChangeArrowheads="1"/>
          </p:cNvSpPr>
          <p:nvPr/>
        </p:nvSpPr>
        <p:spPr bwMode="auto">
          <a:xfrm>
            <a:off x="119063" y="4724400"/>
            <a:ext cx="7272337" cy="1873250"/>
          </a:xfrm>
          <a:prstGeom prst="rect">
            <a:avLst/>
          </a:prstGeom>
          <a:solidFill>
            <a:schemeClr val="accent1"/>
          </a:solidFill>
          <a:ln w="9525">
            <a:solidFill>
              <a:schemeClr val="tx1"/>
            </a:solidFill>
            <a:miter lim="800000"/>
            <a:headEnd/>
            <a:tailEnd/>
          </a:ln>
        </p:spPr>
        <p:txBody>
          <a:bodyPr wrap="none" anchor="ctr"/>
          <a:lstStyle/>
          <a:p>
            <a:endParaRPr lang="es-AR"/>
          </a:p>
        </p:txBody>
      </p:sp>
      <p:sp>
        <p:nvSpPr>
          <p:cNvPr id="436227" name="Rectangle 3"/>
          <p:cNvSpPr>
            <a:spLocks noGrp="1" noChangeArrowheads="1"/>
          </p:cNvSpPr>
          <p:nvPr>
            <p:ph type="title"/>
          </p:nvPr>
        </p:nvSpPr>
        <p:spPr/>
        <p:txBody>
          <a:bodyPr/>
          <a:lstStyle/>
          <a:p>
            <a:pPr eaLnBrk="1" hangingPunct="1">
              <a:defRPr/>
            </a:pPr>
            <a:r>
              <a:rPr lang="es-AR" smtClean="0"/>
              <a:t>Máquina de Turing</a:t>
            </a:r>
          </a:p>
        </p:txBody>
      </p:sp>
      <p:sp>
        <p:nvSpPr>
          <p:cNvPr id="436228" name="Rectangle 4"/>
          <p:cNvSpPr>
            <a:spLocks noGrp="1" noChangeArrowheads="1"/>
          </p:cNvSpPr>
          <p:nvPr>
            <p:ph type="body" sz="half" idx="1"/>
          </p:nvPr>
        </p:nvSpPr>
        <p:spPr>
          <a:xfrm>
            <a:off x="179388" y="1196975"/>
            <a:ext cx="7129462" cy="3451225"/>
          </a:xfrm>
        </p:spPr>
        <p:txBody>
          <a:bodyPr/>
          <a:lstStyle/>
          <a:p>
            <a:pPr eaLnBrk="1" hangingPunct="1">
              <a:lnSpc>
                <a:spcPct val="90000"/>
              </a:lnSpc>
              <a:defRPr/>
            </a:pPr>
            <a:r>
              <a:rPr lang="es-ES" sz="2800" smtClean="0"/>
              <a:t>El cálculo se efectúa a partir de una tabla de estados de la forma:</a:t>
            </a:r>
          </a:p>
          <a:p>
            <a:pPr eaLnBrk="1" hangingPunct="1">
              <a:lnSpc>
                <a:spcPct val="90000"/>
              </a:lnSpc>
              <a:buFont typeface="Wingdings" pitchFamily="-107" charset="2"/>
              <a:buNone/>
              <a:defRPr/>
            </a:pPr>
            <a:r>
              <a:rPr lang="es-ES" sz="1800" smtClean="0"/>
              <a:t>    	(estado, valor)  -&gt; (\nuevo estado, \nuevo valor, dirección)</a:t>
            </a:r>
            <a:endParaRPr lang="es-AR" sz="1600" smtClean="0"/>
          </a:p>
          <a:p>
            <a:pPr lvl="1" eaLnBrk="1" hangingPunct="1">
              <a:lnSpc>
                <a:spcPct val="90000"/>
              </a:lnSpc>
              <a:defRPr/>
            </a:pPr>
            <a:r>
              <a:rPr lang="es-ES" sz="2000" smtClean="0"/>
              <a:t>Ingresa a la tabla con el estado actual de la máquina y el caracter leído de la cinta, y se obtiene el valor a ser escrito en la cinta en la posición actual, la dirección en que se debe mover el cabezal, y el nuevo estado de la máquina.</a:t>
            </a:r>
          </a:p>
          <a:p>
            <a:pPr lvl="1" eaLnBrk="1" hangingPunct="1">
              <a:lnSpc>
                <a:spcPct val="90000"/>
              </a:lnSpc>
              <a:defRPr/>
            </a:pPr>
            <a:r>
              <a:rPr lang="es-ES" sz="2000" smtClean="0"/>
              <a:t>Permite realizar cualquier cálculo que un computador digital sea capaz de realizar.</a:t>
            </a:r>
          </a:p>
          <a:p>
            <a:pPr lvl="1" eaLnBrk="1" hangingPunct="1">
              <a:lnSpc>
                <a:spcPct val="90000"/>
              </a:lnSpc>
              <a:buFont typeface="Wingdings" pitchFamily="-107" charset="2"/>
              <a:buNone/>
              <a:defRPr/>
            </a:pPr>
            <a:endParaRPr lang="es-ES" sz="2000" smtClean="0"/>
          </a:p>
          <a:p>
            <a:pPr eaLnBrk="1" hangingPunct="1">
              <a:lnSpc>
                <a:spcPct val="90000"/>
              </a:lnSpc>
              <a:defRPr/>
            </a:pPr>
            <a:r>
              <a:rPr lang="es-AR" sz="2800" smtClean="0"/>
              <a:t>Máquina universal de Turing</a:t>
            </a:r>
          </a:p>
          <a:p>
            <a:pPr lvl="1" eaLnBrk="1" hangingPunct="1">
              <a:lnSpc>
                <a:spcPct val="90000"/>
              </a:lnSpc>
              <a:defRPr/>
            </a:pPr>
            <a:r>
              <a:rPr lang="es-AR" sz="2400" smtClean="0"/>
              <a:t>Máquina capaz de simular el comportamiento </a:t>
            </a:r>
            <a:r>
              <a:rPr lang="es-AR" sz="2400" b="1" smtClean="0"/>
              <a:t>de cualquier maquina</a:t>
            </a:r>
            <a:r>
              <a:rPr lang="es-AR" sz="2400" smtClean="0"/>
              <a:t> (de Turing) a partir de un programa ingresado en la cinta</a:t>
            </a:r>
          </a:p>
        </p:txBody>
      </p:sp>
      <p:pic>
        <p:nvPicPr>
          <p:cNvPr id="5125" name="Content Placeholder 8" descr="images.jpeg"/>
          <p:cNvPicPr>
            <a:picLocks noGrp="1" noChangeAspect="1"/>
          </p:cNvPicPr>
          <p:nvPr>
            <p:ph sz="quarter" idx="2"/>
          </p:nvPr>
        </p:nvPicPr>
        <p:blipFill>
          <a:blip r:embed="rId2"/>
          <a:srcRect/>
          <a:stretch>
            <a:fillRect/>
          </a:stretch>
        </p:blipFill>
        <p:spPr>
          <a:xfrm>
            <a:off x="7480300" y="1828800"/>
            <a:ext cx="1511300" cy="1892300"/>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6228">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6228">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622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622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6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32771"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32772" name="Text Box 10"/>
          <p:cNvSpPr txBox="1">
            <a:spLocks noChangeArrowheads="1"/>
          </p:cNvSpPr>
          <p:nvPr/>
        </p:nvSpPr>
        <p:spPr bwMode="auto">
          <a:xfrm>
            <a:off x="82550" y="1601788"/>
            <a:ext cx="3767138" cy="2011362"/>
          </a:xfrm>
          <a:prstGeom prst="rect">
            <a:avLst/>
          </a:prstGeom>
          <a:noFill/>
          <a:ln w="9525">
            <a:noFill/>
            <a:miter lim="800000"/>
            <a:headEnd/>
            <a:tailEnd/>
          </a:ln>
        </p:spPr>
        <p:txBody>
          <a:bodyPr>
            <a:spAutoFit/>
          </a:bodyPr>
          <a:lstStyle/>
          <a:p>
            <a:pPr eaLnBrk="0" hangingPunct="0"/>
            <a:r>
              <a:rPr lang="es-CL" sz="2400">
                <a:solidFill>
                  <a:srgbClr val="FFFFFF"/>
                </a:solidFill>
              </a:rPr>
              <a:t>PC:</a:t>
            </a:r>
          </a:p>
          <a:p>
            <a:pPr eaLnBrk="0" hangingPunct="0"/>
            <a:r>
              <a:rPr lang="es-CL" sz="2400">
                <a:solidFill>
                  <a:srgbClr val="FFFFFF"/>
                </a:solidFill>
              </a:rPr>
              <a:t>Program Counter</a:t>
            </a:r>
          </a:p>
          <a:p>
            <a:pPr eaLnBrk="0" hangingPunct="0"/>
            <a:endParaRPr lang="es-CL" sz="2400">
              <a:solidFill>
                <a:srgbClr val="FFFFFF"/>
              </a:solidFill>
            </a:endParaRPr>
          </a:p>
          <a:p>
            <a:pPr eaLnBrk="0" hangingPunct="0"/>
            <a:r>
              <a:rPr lang="es-CL">
                <a:solidFill>
                  <a:srgbClr val="FFFFFF"/>
                </a:solidFill>
              </a:rPr>
              <a:t>Contiene la dirección de la próxima pareja de instrucciones que van a ser captadas de la memoria.</a:t>
            </a:r>
            <a:endParaRPr lang="en-US">
              <a:solidFill>
                <a:srgbClr val="FFFFFF"/>
              </a:solidFill>
            </a:endParaRPr>
          </a:p>
        </p:txBody>
      </p:sp>
      <p:sp>
        <p:nvSpPr>
          <p:cNvPr id="32773" name="Oval 11"/>
          <p:cNvSpPr>
            <a:spLocks noChangeArrowheads="1"/>
          </p:cNvSpPr>
          <p:nvPr/>
        </p:nvSpPr>
        <p:spPr bwMode="auto">
          <a:xfrm>
            <a:off x="5308600" y="3810000"/>
            <a:ext cx="1638300" cy="812800"/>
          </a:xfrm>
          <a:prstGeom prst="ellipse">
            <a:avLst/>
          </a:prstGeom>
          <a:noFill/>
          <a:ln w="57150">
            <a:solidFill>
              <a:srgbClr val="FF0000"/>
            </a:solidFill>
            <a:round/>
            <a:headEnd/>
            <a:tailEnd/>
          </a:ln>
        </p:spPr>
        <p:txBody>
          <a:bodyPr wrap="none" anchor="ctr"/>
          <a:lstStyle/>
          <a:p>
            <a:endParaRPr lang="es-AR"/>
          </a:p>
        </p:txBody>
      </p:sp>
      <p:sp>
        <p:nvSpPr>
          <p:cNvPr id="32774" name="Text Box 14"/>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8"/>
          <p:cNvPicPr>
            <a:picLocks noChangeAspect="1" noChangeArrowheads="1"/>
          </p:cNvPicPr>
          <p:nvPr/>
        </p:nvPicPr>
        <p:blipFill>
          <a:blip r:embed="rId3"/>
          <a:srcRect l="18588" t="11363" r="9755" b="17424"/>
          <a:stretch>
            <a:fillRect/>
          </a:stretch>
        </p:blipFill>
        <p:spPr bwMode="auto">
          <a:xfrm>
            <a:off x="3817938" y="0"/>
            <a:ext cx="5326062" cy="6858000"/>
          </a:xfrm>
          <a:prstGeom prst="rect">
            <a:avLst/>
          </a:prstGeom>
          <a:noFill/>
          <a:ln w="9525">
            <a:noFill/>
            <a:miter lim="800000"/>
            <a:headEnd/>
            <a:tailEnd/>
          </a:ln>
        </p:spPr>
      </p:pic>
      <p:sp>
        <p:nvSpPr>
          <p:cNvPr id="33795" name="Text Box 9"/>
          <p:cNvSpPr txBox="1">
            <a:spLocks noChangeArrowheads="1"/>
          </p:cNvSpPr>
          <p:nvPr/>
        </p:nvSpPr>
        <p:spPr bwMode="auto">
          <a:xfrm>
            <a:off x="85725" y="754063"/>
            <a:ext cx="3568700" cy="457200"/>
          </a:xfrm>
          <a:prstGeom prst="rect">
            <a:avLst/>
          </a:prstGeom>
          <a:noFill/>
          <a:ln w="9525">
            <a:noFill/>
            <a:miter lim="800000"/>
            <a:headEnd/>
            <a:tailEnd/>
          </a:ln>
        </p:spPr>
        <p:txBody>
          <a:bodyPr>
            <a:spAutoFit/>
          </a:bodyPr>
          <a:lstStyle/>
          <a:p>
            <a:pPr eaLnBrk="0" hangingPunct="0"/>
            <a:r>
              <a:rPr lang="es-CL" sz="2400" u="sng">
                <a:solidFill>
                  <a:schemeClr val="bg1"/>
                </a:solidFill>
              </a:rPr>
              <a:t>Detalles de la estructura</a:t>
            </a:r>
          </a:p>
        </p:txBody>
      </p:sp>
      <p:sp>
        <p:nvSpPr>
          <p:cNvPr id="33796" name="Text Box 10"/>
          <p:cNvSpPr txBox="1">
            <a:spLocks noChangeArrowheads="1"/>
          </p:cNvSpPr>
          <p:nvPr/>
        </p:nvSpPr>
        <p:spPr bwMode="auto">
          <a:xfrm>
            <a:off x="82550" y="1601788"/>
            <a:ext cx="3767138" cy="4298950"/>
          </a:xfrm>
          <a:prstGeom prst="rect">
            <a:avLst/>
          </a:prstGeom>
          <a:noFill/>
          <a:ln w="9525">
            <a:noFill/>
            <a:miter lim="800000"/>
            <a:headEnd/>
            <a:tailEnd/>
          </a:ln>
        </p:spPr>
        <p:txBody>
          <a:bodyPr>
            <a:spAutoFit/>
          </a:bodyPr>
          <a:lstStyle/>
          <a:p>
            <a:pPr eaLnBrk="0" hangingPunct="0"/>
            <a:r>
              <a:rPr lang="es-CL" sz="2400">
                <a:solidFill>
                  <a:srgbClr val="FFFFFF"/>
                </a:solidFill>
              </a:rPr>
              <a:t>AC y MQ:</a:t>
            </a:r>
          </a:p>
          <a:p>
            <a:pPr eaLnBrk="0" hangingPunct="0"/>
            <a:r>
              <a:rPr lang="en-US" sz="2400">
                <a:solidFill>
                  <a:srgbClr val="FFFFFF"/>
                </a:solidFill>
              </a:rPr>
              <a:t>Accumulator y Multiplier Quotient</a:t>
            </a:r>
          </a:p>
          <a:p>
            <a:pPr eaLnBrk="0" hangingPunct="0"/>
            <a:endParaRPr lang="en-US" sz="2400">
              <a:solidFill>
                <a:srgbClr val="FFFFFF"/>
              </a:solidFill>
            </a:endParaRPr>
          </a:p>
          <a:p>
            <a:pPr eaLnBrk="0" hangingPunct="0"/>
            <a:r>
              <a:rPr lang="es-CL">
                <a:solidFill>
                  <a:srgbClr val="FFFFFF"/>
                </a:solidFill>
              </a:rPr>
              <a:t>Se emplean para almacenar operandos y resultados de operaciones de la ALU temporalmente. Por ejemplo, el resultado de multiplicar dos números de 40 bits es un número de 80 bits; los 40 bits más significativos se almacenan en AC y los menos significativos se almacenan en MQ. </a:t>
            </a:r>
            <a:endParaRPr lang="en-US">
              <a:solidFill>
                <a:srgbClr val="FFFFFF"/>
              </a:solidFill>
            </a:endParaRPr>
          </a:p>
        </p:txBody>
      </p:sp>
      <p:sp>
        <p:nvSpPr>
          <p:cNvPr id="33797" name="Oval 11"/>
          <p:cNvSpPr>
            <a:spLocks noChangeArrowheads="1"/>
          </p:cNvSpPr>
          <p:nvPr/>
        </p:nvSpPr>
        <p:spPr bwMode="auto">
          <a:xfrm>
            <a:off x="4038600" y="558800"/>
            <a:ext cx="2806700" cy="457200"/>
          </a:xfrm>
          <a:prstGeom prst="ellipse">
            <a:avLst/>
          </a:prstGeom>
          <a:noFill/>
          <a:ln w="57150">
            <a:solidFill>
              <a:srgbClr val="FF0000"/>
            </a:solidFill>
            <a:round/>
            <a:headEnd/>
            <a:tailEnd/>
          </a:ln>
        </p:spPr>
        <p:txBody>
          <a:bodyPr wrap="none" anchor="ctr"/>
          <a:lstStyle/>
          <a:p>
            <a:endParaRPr lang="es-AR"/>
          </a:p>
        </p:txBody>
      </p:sp>
      <p:sp>
        <p:nvSpPr>
          <p:cNvPr id="33798" name="Text Box 15"/>
          <p:cNvSpPr txBox="1">
            <a:spLocks noChangeArrowheads="1"/>
          </p:cNvSpPr>
          <p:nvPr/>
        </p:nvSpPr>
        <p:spPr bwMode="auto">
          <a:xfrm>
            <a:off x="6013450" y="6424613"/>
            <a:ext cx="503238" cy="244475"/>
          </a:xfrm>
          <a:prstGeom prst="rect">
            <a:avLst/>
          </a:prstGeom>
          <a:solidFill>
            <a:schemeClr val="tx1"/>
          </a:solidFill>
          <a:ln w="9525">
            <a:noFill/>
            <a:miter lim="800000"/>
            <a:headEnd/>
            <a:tailEnd/>
          </a:ln>
        </p:spPr>
        <p:txBody>
          <a:bodyPr>
            <a:spAutoFit/>
          </a:bodyPr>
          <a:lstStyle/>
          <a:p>
            <a:pPr>
              <a:spcBef>
                <a:spcPct val="50000"/>
              </a:spcBef>
            </a:pPr>
            <a:r>
              <a:rPr lang="es-AR" sz="1000" b="1">
                <a:solidFill>
                  <a:srgbClr val="000000"/>
                </a:solidFill>
              </a:rPr>
              <a:t>(UC)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4818" name="Picture 10"/>
          <p:cNvPicPr>
            <a:picLocks noGrp="1" noChangeAspect="1" noChangeArrowheads="1"/>
          </p:cNvPicPr>
          <p:nvPr>
            <p:ph/>
          </p:nvPr>
        </p:nvPicPr>
        <p:blipFill>
          <a:blip r:embed="rId3"/>
          <a:srcRect/>
          <a:stretch>
            <a:fillRect/>
          </a:stretch>
        </p:blipFill>
        <p:spPr>
          <a:xfrm>
            <a:off x="2847975" y="0"/>
            <a:ext cx="6296025" cy="6858000"/>
          </a:xfrm>
          <a:noFill/>
        </p:spPr>
      </p:pic>
      <p:sp>
        <p:nvSpPr>
          <p:cNvPr id="477196" name="Rectangle 12"/>
          <p:cNvSpPr>
            <a:spLocks noChangeArrowheads="1"/>
          </p:cNvSpPr>
          <p:nvPr/>
        </p:nvSpPr>
        <p:spPr bwMode="auto">
          <a:xfrm>
            <a:off x="71438" y="2943225"/>
            <a:ext cx="2700337" cy="1277938"/>
          </a:xfrm>
          <a:prstGeom prst="rect">
            <a:avLst/>
          </a:prstGeom>
          <a:solidFill>
            <a:schemeClr val="accent1"/>
          </a:solidFill>
          <a:ln w="9525">
            <a:solidFill>
              <a:schemeClr val="tx1"/>
            </a:solidFill>
            <a:miter lim="800000"/>
            <a:headEnd/>
            <a:tailEnd/>
          </a:ln>
          <a:effectLst/>
        </p:spPr>
        <p:txBody>
          <a:bodyPr/>
          <a:lstStyle/>
          <a:p>
            <a:pPr>
              <a:lnSpc>
                <a:spcPct val="90000"/>
              </a:lnSpc>
              <a:spcBef>
                <a:spcPct val="15000"/>
              </a:spcBef>
              <a:buClr>
                <a:schemeClr val="tx1"/>
              </a:buClr>
              <a:buSzPct val="80000"/>
              <a:buFont typeface="Wingdings" pitchFamily="-107" charset="2"/>
              <a:buNone/>
              <a:defRPr/>
            </a:pPr>
            <a:r>
              <a:rPr lang="es-AR" sz="2200" b="1">
                <a:effectLst>
                  <a:outerShdw blurRad="38100" dist="38100" dir="2700000" algn="tl">
                    <a:srgbClr val="000000"/>
                  </a:outerShdw>
                </a:effectLst>
              </a:rPr>
              <a:t>Diagrama de flujo parcial de las operaciones de la IAS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eaLnBrk="1" hangingPunct="1">
              <a:defRPr/>
            </a:pPr>
            <a:r>
              <a:rPr lang="es-AR" smtClean="0"/>
              <a:t>Registros en otras arquitecturas</a:t>
            </a:r>
          </a:p>
        </p:txBody>
      </p:sp>
      <p:pic>
        <p:nvPicPr>
          <p:cNvPr id="35843" name="Picture 3"/>
          <p:cNvPicPr>
            <a:picLocks noGrp="1" noChangeAspect="1" noChangeArrowheads="1"/>
          </p:cNvPicPr>
          <p:nvPr>
            <p:ph idx="1"/>
          </p:nvPr>
        </p:nvPicPr>
        <p:blipFill>
          <a:blip r:embed="rId3"/>
          <a:srcRect b="10448"/>
          <a:stretch>
            <a:fillRect/>
          </a:stretch>
        </p:blipFill>
        <p:spPr>
          <a:xfrm>
            <a:off x="1042988" y="981075"/>
            <a:ext cx="7056437" cy="5594350"/>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defRPr/>
            </a:pPr>
            <a:r>
              <a:rPr lang="es-ES" sz="3200" smtClean="0"/>
              <a:t>Modelo de von Neumann</a:t>
            </a:r>
            <a:br>
              <a:rPr lang="es-ES" sz="3200" smtClean="0"/>
            </a:br>
            <a:r>
              <a:rPr lang="es-ES" sz="3200" smtClean="0"/>
              <a:t>Bus del Sistema</a:t>
            </a:r>
            <a:endParaRPr lang="es-AR" sz="3200" smtClean="0"/>
          </a:p>
        </p:txBody>
      </p:sp>
      <p:pic>
        <p:nvPicPr>
          <p:cNvPr id="36867" name="Picture 3"/>
          <p:cNvPicPr>
            <a:picLocks noGrp="1" noChangeAspect="1" noChangeArrowheads="1"/>
          </p:cNvPicPr>
          <p:nvPr>
            <p:ph idx="1"/>
          </p:nvPr>
        </p:nvPicPr>
        <p:blipFill>
          <a:blip r:embed="rId3"/>
          <a:srcRect/>
          <a:stretch>
            <a:fillRect/>
          </a:stretch>
        </p:blipFill>
        <p:spPr>
          <a:xfrm>
            <a:off x="684213" y="1412875"/>
            <a:ext cx="7920037" cy="3684588"/>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9" name="Rectangle 5"/>
          <p:cNvSpPr>
            <a:spLocks noGrp="1" noChangeArrowheads="1"/>
          </p:cNvSpPr>
          <p:nvPr>
            <p:ph type="title"/>
          </p:nvPr>
        </p:nvSpPr>
        <p:spPr/>
        <p:txBody>
          <a:bodyPr/>
          <a:lstStyle/>
          <a:p>
            <a:pPr eaLnBrk="1" hangingPunct="1">
              <a:defRPr/>
            </a:pPr>
            <a:r>
              <a:rPr lang="es-AR" smtClean="0"/>
              <a:t>Una posible configuración</a:t>
            </a:r>
          </a:p>
        </p:txBody>
      </p:sp>
      <p:pic>
        <p:nvPicPr>
          <p:cNvPr id="37891" name="Picture 4" descr="3-34"/>
          <p:cNvPicPr>
            <a:picLocks noGrp="1" noChangeAspect="1" noChangeArrowheads="1"/>
          </p:cNvPicPr>
          <p:nvPr>
            <p:ph idx="1"/>
          </p:nvPr>
        </p:nvPicPr>
        <p:blipFill>
          <a:blip r:embed="rId3"/>
          <a:srcRect/>
          <a:stretch>
            <a:fillRect/>
          </a:stretch>
        </p:blipFill>
        <p:spPr>
          <a:xfrm>
            <a:off x="179388" y="1825625"/>
            <a:ext cx="8785225" cy="3600450"/>
          </a:xfr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pPr eaLnBrk="1" hangingPunct="1">
              <a:defRPr/>
            </a:pPr>
            <a:r>
              <a:rPr lang="en-GB" smtClean="0"/>
              <a:t>Buses</a:t>
            </a:r>
          </a:p>
        </p:txBody>
      </p:sp>
      <p:sp>
        <p:nvSpPr>
          <p:cNvPr id="395267" name="Rectangle 3"/>
          <p:cNvSpPr>
            <a:spLocks noGrp="1" noChangeArrowheads="1"/>
          </p:cNvSpPr>
          <p:nvPr>
            <p:ph type="body" idx="1"/>
          </p:nvPr>
        </p:nvSpPr>
        <p:spPr>
          <a:xfrm>
            <a:off x="179388" y="1963738"/>
            <a:ext cx="8785225" cy="3827462"/>
          </a:xfrm>
        </p:spPr>
        <p:txBody>
          <a:bodyPr/>
          <a:lstStyle/>
          <a:p>
            <a:pPr eaLnBrk="1" hangingPunct="1">
              <a:defRPr/>
            </a:pPr>
            <a:r>
              <a:rPr lang="es-AR" smtClean="0"/>
              <a:t>Bus = Vía comunicación que conecta 2 o más dispositivos</a:t>
            </a:r>
          </a:p>
          <a:p>
            <a:pPr eaLnBrk="1" hangingPunct="1">
              <a:defRPr/>
            </a:pPr>
            <a:r>
              <a:rPr lang="es-AR" smtClean="0"/>
              <a:t>En general “broadcast” (todos lo ven)</a:t>
            </a:r>
          </a:p>
          <a:p>
            <a:pPr eaLnBrk="1" hangingPunct="1">
              <a:defRPr/>
            </a:pPr>
            <a:r>
              <a:rPr lang="es-AR" smtClean="0"/>
              <a:t>En general agrupados</a:t>
            </a:r>
          </a:p>
          <a:p>
            <a:pPr lvl="1" eaLnBrk="1" hangingPunct="1">
              <a:defRPr/>
            </a:pPr>
            <a:r>
              <a:rPr lang="es-AR" smtClean="0"/>
              <a:t>Varios canales en un grupo</a:t>
            </a:r>
          </a:p>
          <a:p>
            <a:pPr lvl="1" eaLnBrk="1" hangingPunct="1">
              <a:defRPr/>
            </a:pPr>
            <a:r>
              <a:rPr lang="es-AR" smtClean="0"/>
              <a:t>Ej: Data bus de 32 bits, son 32 canales de 1 bit</a:t>
            </a:r>
          </a:p>
          <a:p>
            <a:pPr eaLnBrk="1" hangingPunct="1">
              <a:defRPr/>
            </a:pPr>
            <a:endParaRPr lang="es-A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eaLnBrk="1" hangingPunct="1">
              <a:defRPr/>
            </a:pPr>
            <a:r>
              <a:rPr lang="en-GB" smtClean="0"/>
              <a:t>Data Bus</a:t>
            </a:r>
          </a:p>
        </p:txBody>
      </p:sp>
      <p:sp>
        <p:nvSpPr>
          <p:cNvPr id="397315" name="Rectangle 3"/>
          <p:cNvSpPr>
            <a:spLocks noGrp="1" noChangeArrowheads="1"/>
          </p:cNvSpPr>
          <p:nvPr>
            <p:ph type="body" idx="1"/>
          </p:nvPr>
        </p:nvSpPr>
        <p:spPr>
          <a:xfrm>
            <a:off x="179388" y="2420938"/>
            <a:ext cx="8785225" cy="2989262"/>
          </a:xfrm>
        </p:spPr>
        <p:txBody>
          <a:bodyPr/>
          <a:lstStyle/>
          <a:p>
            <a:pPr eaLnBrk="1" hangingPunct="1">
              <a:defRPr/>
            </a:pPr>
            <a:r>
              <a:rPr lang="es-AR" smtClean="0"/>
              <a:t>Transfieren información</a:t>
            </a:r>
          </a:p>
          <a:p>
            <a:pPr eaLnBrk="1" hangingPunct="1">
              <a:defRPr/>
            </a:pPr>
            <a:r>
              <a:rPr lang="es-AR" smtClean="0"/>
              <a:t>Su tamaño es un punto clave en la performance del sistema</a:t>
            </a:r>
          </a:p>
          <a:p>
            <a:pPr lvl="1" eaLnBrk="1" hangingPunct="1">
              <a:defRPr/>
            </a:pPr>
            <a:r>
              <a:rPr lang="es-AR" smtClean="0"/>
              <a:t>8, 16, 32, 64 bits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GB" smtClean="0"/>
              <a:t>Address bus</a:t>
            </a:r>
          </a:p>
        </p:txBody>
      </p:sp>
      <p:sp>
        <p:nvSpPr>
          <p:cNvPr id="399363" name="Rectangle 3"/>
          <p:cNvSpPr>
            <a:spLocks noGrp="1" noChangeArrowheads="1"/>
          </p:cNvSpPr>
          <p:nvPr>
            <p:ph type="body" idx="1"/>
          </p:nvPr>
        </p:nvSpPr>
        <p:spPr>
          <a:xfrm>
            <a:off x="179388" y="1735138"/>
            <a:ext cx="8785225" cy="4360862"/>
          </a:xfrm>
        </p:spPr>
        <p:txBody>
          <a:bodyPr/>
          <a:lstStyle/>
          <a:p>
            <a:pPr eaLnBrk="1" hangingPunct="1">
              <a:defRPr/>
            </a:pPr>
            <a:r>
              <a:rPr lang="es-AR" smtClean="0"/>
              <a:t>Identifican la fuente o destino de un dato</a:t>
            </a:r>
          </a:p>
          <a:p>
            <a:pPr eaLnBrk="1" hangingPunct="1">
              <a:defRPr/>
            </a:pPr>
            <a:r>
              <a:rPr lang="es-AR" smtClean="0"/>
              <a:t>Ej: la CPU necesita leer una instrucción (dato) de una locación en memoria</a:t>
            </a:r>
          </a:p>
          <a:p>
            <a:pPr eaLnBrk="1" hangingPunct="1">
              <a:defRPr/>
            </a:pPr>
            <a:r>
              <a:rPr lang="es-AR" smtClean="0"/>
              <a:t>Su tamaño determina la capacidad máxima de memoria del sistema</a:t>
            </a:r>
          </a:p>
          <a:p>
            <a:pPr lvl="1" eaLnBrk="1" hangingPunct="1">
              <a:defRPr/>
            </a:pPr>
            <a:r>
              <a:rPr lang="es-AR" smtClean="0"/>
              <a:t>Ej: el Intel 8080 tiene 16 bit =&gt; 64k de espacio direccionable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eaLnBrk="1" hangingPunct="1">
              <a:defRPr/>
            </a:pPr>
            <a:r>
              <a:rPr lang="en-GB" smtClean="0"/>
              <a:t>Control Bus</a:t>
            </a:r>
          </a:p>
        </p:txBody>
      </p:sp>
      <p:sp>
        <p:nvSpPr>
          <p:cNvPr id="401411" name="Rectangle 3"/>
          <p:cNvSpPr>
            <a:spLocks noGrp="1" noChangeArrowheads="1"/>
          </p:cNvSpPr>
          <p:nvPr>
            <p:ph type="body" idx="1"/>
          </p:nvPr>
        </p:nvSpPr>
        <p:spPr>
          <a:xfrm>
            <a:off x="179388" y="2420938"/>
            <a:ext cx="8785225" cy="2989262"/>
          </a:xfrm>
        </p:spPr>
        <p:txBody>
          <a:bodyPr/>
          <a:lstStyle/>
          <a:p>
            <a:pPr eaLnBrk="1" hangingPunct="1">
              <a:defRPr/>
            </a:pPr>
            <a:r>
              <a:rPr lang="es-AR" smtClean="0"/>
              <a:t>Control y sincronización </a:t>
            </a:r>
          </a:p>
          <a:p>
            <a:pPr lvl="1" eaLnBrk="1" hangingPunct="1">
              <a:defRPr/>
            </a:pPr>
            <a:r>
              <a:rPr lang="es-AR" smtClean="0"/>
              <a:t>Señal de lectura escritura a memoria</a:t>
            </a:r>
          </a:p>
          <a:p>
            <a:pPr lvl="1" eaLnBrk="1" hangingPunct="1">
              <a:defRPr/>
            </a:pPr>
            <a:r>
              <a:rPr lang="es-AR" smtClean="0"/>
              <a:t>Señales del reloj</a:t>
            </a:r>
          </a:p>
          <a:p>
            <a:pPr lvl="1" eaLnBrk="1" hangingPunct="1">
              <a:defRPr/>
            </a:pPr>
            <a:r>
              <a:rPr lang="es-AR" smtClean="0"/>
              <a:t>Solicitud de interrupción</a:t>
            </a:r>
          </a:p>
          <a:p>
            <a:pPr lvl="1" eaLnBrk="1" hangingPunct="1">
              <a:defRPr/>
            </a:pPr>
            <a:endParaRPr lang="es-A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1654" name="Rectangle 6"/>
          <p:cNvSpPr>
            <a:spLocks noGrp="1" noChangeArrowheads="1"/>
          </p:cNvSpPr>
          <p:nvPr>
            <p:ph type="title"/>
          </p:nvPr>
        </p:nvSpPr>
        <p:spPr/>
        <p:txBody>
          <a:bodyPr/>
          <a:lstStyle/>
          <a:p>
            <a:pPr eaLnBrk="1" hangingPunct="1">
              <a:defRPr/>
            </a:pPr>
            <a:r>
              <a:rPr lang="es-AR" smtClean="0"/>
              <a:t>Una máquina de Turing</a:t>
            </a:r>
          </a:p>
        </p:txBody>
      </p:sp>
      <p:sp>
        <p:nvSpPr>
          <p:cNvPr id="6147" name="Rectangle 1139"/>
          <p:cNvSpPr>
            <a:spLocks noChangeArrowheads="1"/>
          </p:cNvSpPr>
          <p:nvPr/>
        </p:nvSpPr>
        <p:spPr bwMode="auto">
          <a:xfrm>
            <a:off x="1168400" y="2525713"/>
            <a:ext cx="4763" cy="223837"/>
          </a:xfrm>
          <a:prstGeom prst="rect">
            <a:avLst/>
          </a:prstGeom>
          <a:solidFill>
            <a:srgbClr val="FFFFFF"/>
          </a:solidFill>
          <a:ln w="9525">
            <a:noFill/>
            <a:miter lim="800000"/>
            <a:headEnd/>
            <a:tailEnd/>
          </a:ln>
        </p:spPr>
        <p:txBody>
          <a:bodyPr/>
          <a:lstStyle/>
          <a:p>
            <a:endParaRPr lang="es-AR"/>
          </a:p>
        </p:txBody>
      </p:sp>
      <p:sp>
        <p:nvSpPr>
          <p:cNvPr id="6148" name="Rectangle 1176"/>
          <p:cNvSpPr>
            <a:spLocks noChangeArrowheads="1"/>
          </p:cNvSpPr>
          <p:nvPr/>
        </p:nvSpPr>
        <p:spPr bwMode="auto">
          <a:xfrm>
            <a:off x="1168400" y="2749550"/>
            <a:ext cx="4763" cy="219075"/>
          </a:xfrm>
          <a:prstGeom prst="rect">
            <a:avLst/>
          </a:prstGeom>
          <a:solidFill>
            <a:srgbClr val="FFFFFF"/>
          </a:solidFill>
          <a:ln w="9525">
            <a:noFill/>
            <a:miter lim="800000"/>
            <a:headEnd/>
            <a:tailEnd/>
          </a:ln>
        </p:spPr>
        <p:txBody>
          <a:bodyPr/>
          <a:lstStyle/>
          <a:p>
            <a:endParaRPr lang="es-AR"/>
          </a:p>
        </p:txBody>
      </p:sp>
      <p:sp>
        <p:nvSpPr>
          <p:cNvPr id="6149" name="Rectangle 1213"/>
          <p:cNvSpPr>
            <a:spLocks noChangeArrowheads="1"/>
          </p:cNvSpPr>
          <p:nvPr/>
        </p:nvSpPr>
        <p:spPr bwMode="auto">
          <a:xfrm>
            <a:off x="1168400" y="2968625"/>
            <a:ext cx="4763" cy="219075"/>
          </a:xfrm>
          <a:prstGeom prst="rect">
            <a:avLst/>
          </a:prstGeom>
          <a:solidFill>
            <a:srgbClr val="FFFFFF"/>
          </a:solidFill>
          <a:ln w="9525">
            <a:noFill/>
            <a:miter lim="800000"/>
            <a:headEnd/>
            <a:tailEnd/>
          </a:ln>
        </p:spPr>
        <p:txBody>
          <a:bodyPr/>
          <a:lstStyle/>
          <a:p>
            <a:endParaRPr lang="es-AR"/>
          </a:p>
        </p:txBody>
      </p:sp>
      <p:sp>
        <p:nvSpPr>
          <p:cNvPr id="6150" name="Rectangle 1250"/>
          <p:cNvSpPr>
            <a:spLocks noChangeArrowheads="1"/>
          </p:cNvSpPr>
          <p:nvPr/>
        </p:nvSpPr>
        <p:spPr bwMode="auto">
          <a:xfrm>
            <a:off x="1168400" y="3187700"/>
            <a:ext cx="4763" cy="223838"/>
          </a:xfrm>
          <a:prstGeom prst="rect">
            <a:avLst/>
          </a:prstGeom>
          <a:solidFill>
            <a:srgbClr val="FFFFFF"/>
          </a:solidFill>
          <a:ln w="9525">
            <a:noFill/>
            <a:miter lim="800000"/>
            <a:headEnd/>
            <a:tailEnd/>
          </a:ln>
        </p:spPr>
        <p:txBody>
          <a:bodyPr/>
          <a:lstStyle/>
          <a:p>
            <a:endParaRPr lang="es-AR"/>
          </a:p>
        </p:txBody>
      </p:sp>
      <p:sp>
        <p:nvSpPr>
          <p:cNvPr id="467734" name="Rectangle 1814"/>
          <p:cNvSpPr>
            <a:spLocks noChangeArrowheads="1"/>
          </p:cNvSpPr>
          <p:nvPr/>
        </p:nvSpPr>
        <p:spPr bwMode="auto">
          <a:xfrm>
            <a:off x="0" y="1298575"/>
            <a:ext cx="9144000" cy="5254625"/>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Definimos una máquina de Turing sobre el alfabeto {'0', '1'}, donde ‘0’ representa el símbolo blanco. </a:t>
            </a:r>
          </a:p>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La máquina comenzará su proceso situada sobre un símbolo "1" de una serie. </a:t>
            </a:r>
          </a:p>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La máquina de Turing copiará el número de símbolos "1" que encuentre hasta el primer blanco detrás de dicho símbolo blanco. </a:t>
            </a:r>
          </a:p>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Es decir, situada sobre el 1 ubicado en el extremo izquierdo, doblará el número de símbolos 1, con un 0 en medio. </a:t>
            </a:r>
          </a:p>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Así, si tenemos la entrada "111" devolverá "1110111", con "1111" devolverá "111101111", y sucesivamente.</a:t>
            </a:r>
          </a:p>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El conjunto de estados es {s1, s2, s3, s4, s5} y el estado inicial es s1. </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2" name="Rectangle 4"/>
          <p:cNvSpPr>
            <a:spLocks noGrp="1" noChangeArrowheads="1"/>
          </p:cNvSpPr>
          <p:nvPr>
            <p:ph type="title"/>
          </p:nvPr>
        </p:nvSpPr>
        <p:spPr/>
        <p:txBody>
          <a:bodyPr/>
          <a:lstStyle/>
          <a:p>
            <a:pPr eaLnBrk="1" hangingPunct="1">
              <a:defRPr/>
            </a:pPr>
            <a:r>
              <a:rPr lang="es-AR" smtClean="0"/>
              <a:t>Modelos</a:t>
            </a:r>
            <a:r>
              <a:rPr lang="es-AR" sz="3000" b="1" smtClean="0">
                <a:solidFill>
                  <a:srgbClr val="FFFFFF"/>
                </a:solidFill>
              </a:rPr>
              <a:t> </a:t>
            </a:r>
            <a:r>
              <a:rPr lang="es-AR" smtClean="0"/>
              <a:t>no von Neumann</a:t>
            </a:r>
          </a:p>
        </p:txBody>
      </p:sp>
      <p:sp>
        <p:nvSpPr>
          <p:cNvPr id="380930" name="Rectangle 2"/>
          <p:cNvSpPr>
            <a:spLocks noGrp="1" noChangeArrowheads="1"/>
          </p:cNvSpPr>
          <p:nvPr>
            <p:ph type="body" idx="1"/>
          </p:nvPr>
        </p:nvSpPr>
        <p:spPr>
          <a:xfrm>
            <a:off x="179388" y="1236663"/>
            <a:ext cx="8785225" cy="5000625"/>
          </a:xfrm>
          <a:solidFill>
            <a:schemeClr val="accent1"/>
          </a:solidFill>
        </p:spPr>
        <p:txBody>
          <a:bodyPr/>
          <a:lstStyle/>
          <a:p>
            <a:pPr eaLnBrk="1" hangingPunct="1">
              <a:lnSpc>
                <a:spcPct val="90000"/>
              </a:lnSpc>
              <a:buClr>
                <a:schemeClr val="tx1"/>
              </a:buClr>
              <a:defRPr/>
            </a:pPr>
            <a:r>
              <a:rPr lang="es-AR" sz="2600" smtClean="0"/>
              <a:t>Cuello de von Neumann</a:t>
            </a:r>
          </a:p>
          <a:p>
            <a:pPr lvl="1" eaLnBrk="1" hangingPunct="1">
              <a:lnSpc>
                <a:spcPct val="90000"/>
              </a:lnSpc>
              <a:buClr>
                <a:schemeClr val="tx1"/>
              </a:buClr>
              <a:defRPr/>
            </a:pPr>
            <a:r>
              <a:rPr lang="es-AR" sz="2100" smtClean="0"/>
              <a:t>El procesador ejecuta una instrucción por vez…</a:t>
            </a:r>
          </a:p>
          <a:p>
            <a:pPr lvl="1" eaLnBrk="1" hangingPunct="1">
              <a:lnSpc>
                <a:spcPct val="90000"/>
              </a:lnSpc>
              <a:buClr>
                <a:schemeClr val="tx1"/>
              </a:buClr>
              <a:defRPr/>
            </a:pPr>
            <a:r>
              <a:rPr lang="es-AR" sz="2100" smtClean="0"/>
              <a:t>Comunicación con Memoria y E/S empeoran la cosas..</a:t>
            </a:r>
          </a:p>
          <a:p>
            <a:pPr eaLnBrk="1" hangingPunct="1">
              <a:lnSpc>
                <a:spcPct val="90000"/>
              </a:lnSpc>
              <a:buClr>
                <a:schemeClr val="tx1"/>
              </a:buClr>
              <a:defRPr/>
            </a:pPr>
            <a:r>
              <a:rPr lang="es-AR" sz="2600" smtClean="0"/>
              <a:t>Mejoras:</a:t>
            </a:r>
          </a:p>
          <a:p>
            <a:pPr lvl="1" eaLnBrk="1" hangingPunct="1">
              <a:lnSpc>
                <a:spcPct val="90000"/>
              </a:lnSpc>
              <a:buClr>
                <a:schemeClr val="tx1"/>
              </a:buClr>
              <a:defRPr/>
            </a:pPr>
            <a:r>
              <a:rPr lang="es-AR" sz="2100" smtClean="0"/>
              <a:t>Buses especializados (DSP’s usan buses de address y datos separados para instrucciones y operandos)</a:t>
            </a:r>
          </a:p>
          <a:p>
            <a:pPr lvl="1" eaLnBrk="1" hangingPunct="1">
              <a:lnSpc>
                <a:spcPct val="90000"/>
              </a:lnSpc>
              <a:buClr>
                <a:schemeClr val="tx1"/>
              </a:buClr>
              <a:defRPr/>
            </a:pPr>
            <a:r>
              <a:rPr lang="es-AR" sz="2100" smtClean="0"/>
              <a:t>Interrupciones</a:t>
            </a:r>
          </a:p>
          <a:p>
            <a:pPr lvl="1" eaLnBrk="1" hangingPunct="1">
              <a:lnSpc>
                <a:spcPct val="90000"/>
              </a:lnSpc>
              <a:buClr>
                <a:schemeClr val="tx1"/>
              </a:buClr>
              <a:defRPr/>
            </a:pPr>
            <a:r>
              <a:rPr lang="es-AR" sz="2100" smtClean="0"/>
              <a:t>Unidades de punto flotante</a:t>
            </a:r>
          </a:p>
          <a:p>
            <a:pPr lvl="1" eaLnBrk="1" hangingPunct="1">
              <a:lnSpc>
                <a:spcPct val="90000"/>
              </a:lnSpc>
              <a:buClr>
                <a:schemeClr val="tx1"/>
              </a:buClr>
              <a:defRPr/>
            </a:pPr>
            <a:r>
              <a:rPr lang="es-AR" sz="2100" smtClean="0"/>
              <a:t>Caches, </a:t>
            </a:r>
          </a:p>
          <a:p>
            <a:pPr lvl="1" eaLnBrk="1" hangingPunct="1">
              <a:lnSpc>
                <a:spcPct val="90000"/>
              </a:lnSpc>
              <a:buClr>
                <a:schemeClr val="tx1"/>
              </a:buClr>
              <a:defRPr/>
            </a:pPr>
            <a:r>
              <a:rPr lang="es-AR" sz="2100" smtClean="0"/>
              <a:t>Pipelines</a:t>
            </a:r>
          </a:p>
          <a:p>
            <a:pPr eaLnBrk="1" hangingPunct="1">
              <a:lnSpc>
                <a:spcPct val="90000"/>
              </a:lnSpc>
              <a:buClr>
                <a:schemeClr val="tx1"/>
              </a:buClr>
              <a:defRPr/>
            </a:pPr>
            <a:r>
              <a:rPr lang="es-AR" sz="2500" smtClean="0"/>
              <a:t>Otro enfoque: apartarse de la arquitectura clásica de von Neumann.</a:t>
            </a:r>
          </a:p>
          <a:p>
            <a:pPr eaLnBrk="1" hangingPunct="1">
              <a:lnSpc>
                <a:spcPct val="90000"/>
              </a:lnSpc>
              <a:buClr>
                <a:schemeClr val="tx1"/>
              </a:buClr>
              <a:defRPr/>
            </a:pPr>
            <a:r>
              <a:rPr lang="es-AR" sz="2600" smtClean="0"/>
              <a:t>Agregar procesadores es una posibilidad…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093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093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0930">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093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093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0930">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80930">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093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80" name="Rectangle 4"/>
          <p:cNvSpPr>
            <a:spLocks noGrp="1" noChangeArrowheads="1"/>
          </p:cNvSpPr>
          <p:nvPr>
            <p:ph type="title"/>
          </p:nvPr>
        </p:nvSpPr>
        <p:spPr/>
        <p:txBody>
          <a:bodyPr/>
          <a:lstStyle/>
          <a:p>
            <a:pPr eaLnBrk="1" hangingPunct="1">
              <a:defRPr/>
            </a:pPr>
            <a:r>
              <a:rPr lang="es-AR" smtClean="0"/>
              <a:t>Modelos no von Neumann</a:t>
            </a:r>
          </a:p>
        </p:txBody>
      </p:sp>
      <p:sp>
        <p:nvSpPr>
          <p:cNvPr id="382978" name="Rectangle 2"/>
          <p:cNvSpPr>
            <a:spLocks noGrp="1" noChangeArrowheads="1"/>
          </p:cNvSpPr>
          <p:nvPr>
            <p:ph type="body" idx="1"/>
          </p:nvPr>
        </p:nvSpPr>
        <p:spPr>
          <a:xfrm>
            <a:off x="179388" y="1323975"/>
            <a:ext cx="8785225" cy="5000625"/>
          </a:xfrm>
          <a:solidFill>
            <a:schemeClr val="accent1"/>
          </a:solidFill>
        </p:spPr>
        <p:txBody>
          <a:bodyPr/>
          <a:lstStyle/>
          <a:p>
            <a:pPr eaLnBrk="1" hangingPunct="1">
              <a:spcBef>
                <a:spcPct val="40000"/>
              </a:spcBef>
              <a:buClr>
                <a:schemeClr val="tx1"/>
              </a:buClr>
              <a:defRPr/>
            </a:pPr>
            <a:r>
              <a:rPr lang="es-AR" sz="3000" smtClean="0"/>
              <a:t>A finales de los 60’ los sistemas de computo “high-performance” fueron equipados con procesadores duales para mejorar su desempeño.</a:t>
            </a:r>
          </a:p>
          <a:p>
            <a:pPr eaLnBrk="1" hangingPunct="1">
              <a:spcBef>
                <a:spcPct val="40000"/>
              </a:spcBef>
              <a:buClr>
                <a:schemeClr val="tx1"/>
              </a:buClr>
              <a:defRPr/>
            </a:pPr>
            <a:r>
              <a:rPr lang="es-AR" sz="3000" smtClean="0"/>
              <a:t>En los 70’ supercomputadoras con 32 procesadores.</a:t>
            </a:r>
          </a:p>
          <a:p>
            <a:pPr eaLnBrk="1" hangingPunct="1">
              <a:spcBef>
                <a:spcPct val="40000"/>
              </a:spcBef>
              <a:buClr>
                <a:schemeClr val="tx1"/>
              </a:buClr>
              <a:defRPr/>
            </a:pPr>
            <a:r>
              <a:rPr lang="es-AR" sz="3000" smtClean="0"/>
              <a:t>En los 80’ con 1000 procesadores</a:t>
            </a:r>
          </a:p>
          <a:p>
            <a:pPr eaLnBrk="1" hangingPunct="1">
              <a:spcBef>
                <a:spcPct val="40000"/>
              </a:spcBef>
              <a:buClr>
                <a:schemeClr val="tx1"/>
              </a:buClr>
              <a:defRPr/>
            </a:pPr>
            <a:r>
              <a:rPr lang="es-AR" sz="3000" smtClean="0"/>
              <a:t>En 1999, IBM anuncio su sistema “Blue Gene” que contiene aprox.  1 millón de procesadores.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type="title"/>
          </p:nvPr>
        </p:nvSpPr>
        <p:spPr/>
        <p:txBody>
          <a:bodyPr anchorCtr="0"/>
          <a:lstStyle/>
          <a:p>
            <a:pPr eaLnBrk="1" hangingPunct="1">
              <a:defRPr/>
            </a:pPr>
            <a:r>
              <a:rPr lang="es-AR" smtClean="0"/>
              <a:t>Modelos no von Neumann</a:t>
            </a:r>
            <a:endParaRPr lang="en-US" smtClean="0"/>
          </a:p>
        </p:txBody>
      </p:sp>
      <p:sp>
        <p:nvSpPr>
          <p:cNvPr id="385026" name="Rectangle 2"/>
          <p:cNvSpPr>
            <a:spLocks noGrp="1" noChangeArrowheads="1"/>
          </p:cNvSpPr>
          <p:nvPr>
            <p:ph type="body" idx="1"/>
          </p:nvPr>
        </p:nvSpPr>
        <p:spPr>
          <a:xfrm>
            <a:off x="179388" y="1811338"/>
            <a:ext cx="8785225" cy="3979862"/>
          </a:xfrm>
          <a:solidFill>
            <a:schemeClr val="accent1"/>
          </a:solidFill>
        </p:spPr>
        <p:txBody>
          <a:bodyPr/>
          <a:lstStyle/>
          <a:p>
            <a:pPr eaLnBrk="1" hangingPunct="1">
              <a:spcBef>
                <a:spcPct val="40000"/>
              </a:spcBef>
              <a:buClr>
                <a:schemeClr val="tx1"/>
              </a:buClr>
              <a:defRPr/>
            </a:pPr>
            <a:r>
              <a:rPr lang="en-US" sz="3400" smtClean="0"/>
              <a:t>El procesamiento paralelo es una de las formas de mejorar el poder de cómputo.</a:t>
            </a:r>
          </a:p>
          <a:p>
            <a:pPr eaLnBrk="1" hangingPunct="1">
              <a:spcBef>
                <a:spcPct val="40000"/>
              </a:spcBef>
              <a:buClr>
                <a:schemeClr val="tx1"/>
              </a:buClr>
              <a:defRPr/>
            </a:pPr>
            <a:r>
              <a:rPr lang="en-US" sz="3400" smtClean="0"/>
              <a:t>Otras ideas más radicales:</a:t>
            </a:r>
          </a:p>
          <a:p>
            <a:pPr lvl="1" eaLnBrk="1" hangingPunct="1">
              <a:spcBef>
                <a:spcPct val="40000"/>
              </a:spcBef>
              <a:buClr>
                <a:schemeClr val="tx1"/>
              </a:buClr>
              <a:defRPr/>
            </a:pPr>
            <a:r>
              <a:rPr lang="en-US" sz="3000" smtClean="0"/>
              <a:t>Computadoras genéticas</a:t>
            </a:r>
          </a:p>
          <a:p>
            <a:pPr lvl="1" eaLnBrk="1" hangingPunct="1">
              <a:spcBef>
                <a:spcPct val="40000"/>
              </a:spcBef>
              <a:buClr>
                <a:schemeClr val="tx1"/>
              </a:buClr>
              <a:defRPr/>
            </a:pPr>
            <a:r>
              <a:rPr lang="en-US" sz="3000" smtClean="0"/>
              <a:t>Computadoras cuánticas</a:t>
            </a:r>
          </a:p>
          <a:p>
            <a:pPr lvl="1" eaLnBrk="1" hangingPunct="1">
              <a:spcBef>
                <a:spcPct val="40000"/>
              </a:spcBef>
              <a:buClr>
                <a:schemeClr val="tx1"/>
              </a:buClr>
              <a:defRPr/>
            </a:pPr>
            <a:r>
              <a:rPr lang="en-US" sz="3000" smtClean="0"/>
              <a:t>Sistemas Dataflow.</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pPr eaLnBrk="1" hangingPunct="1">
              <a:defRPr/>
            </a:pPr>
            <a:r>
              <a:rPr lang="es-AR" sz="3200" smtClean="0"/>
              <a:t>La jerarquía de niveles de una computadora</a:t>
            </a:r>
          </a:p>
        </p:txBody>
      </p:sp>
      <p:sp>
        <p:nvSpPr>
          <p:cNvPr id="417795" name="Rectangle 3"/>
          <p:cNvSpPr>
            <a:spLocks noGrp="1" noChangeArrowheads="1"/>
          </p:cNvSpPr>
          <p:nvPr>
            <p:ph type="body" idx="1"/>
          </p:nvPr>
        </p:nvSpPr>
        <p:spPr>
          <a:xfrm>
            <a:off x="179388" y="1295400"/>
            <a:ext cx="8785225" cy="5229225"/>
          </a:xfrm>
          <a:solidFill>
            <a:schemeClr val="accent1"/>
          </a:solidFill>
        </p:spPr>
        <p:txBody>
          <a:bodyPr/>
          <a:lstStyle/>
          <a:p>
            <a:pPr eaLnBrk="1" hangingPunct="1">
              <a:lnSpc>
                <a:spcPct val="90000"/>
              </a:lnSpc>
              <a:spcBef>
                <a:spcPct val="30000"/>
              </a:spcBef>
              <a:buClr>
                <a:schemeClr val="tx1"/>
              </a:buClr>
              <a:defRPr/>
            </a:pPr>
            <a:r>
              <a:rPr lang="es-AR" sz="3400" smtClean="0"/>
              <a:t>Una computadora es mucho más que chips.</a:t>
            </a:r>
          </a:p>
          <a:p>
            <a:pPr eaLnBrk="1" hangingPunct="1">
              <a:lnSpc>
                <a:spcPct val="90000"/>
              </a:lnSpc>
              <a:spcBef>
                <a:spcPct val="30000"/>
              </a:spcBef>
              <a:buClr>
                <a:schemeClr val="tx1"/>
              </a:buClr>
              <a:defRPr/>
            </a:pPr>
            <a:r>
              <a:rPr lang="es-AR" sz="3400" smtClean="0"/>
              <a:t>Para que la computadora haga “algo” necesita software</a:t>
            </a:r>
          </a:p>
          <a:p>
            <a:pPr eaLnBrk="1" hangingPunct="1">
              <a:lnSpc>
                <a:spcPct val="90000"/>
              </a:lnSpc>
              <a:spcBef>
                <a:spcPct val="30000"/>
              </a:spcBef>
              <a:buClr>
                <a:schemeClr val="tx1"/>
              </a:buClr>
              <a:defRPr/>
            </a:pPr>
            <a:r>
              <a:rPr lang="es-AR" sz="3400" smtClean="0"/>
              <a:t>Para escribir programas complejos se suele dividir el problema en módulos que resuelven problemas mas simples</a:t>
            </a:r>
          </a:p>
          <a:p>
            <a:pPr eaLnBrk="1" hangingPunct="1">
              <a:lnSpc>
                <a:spcPct val="90000"/>
              </a:lnSpc>
              <a:spcBef>
                <a:spcPct val="30000"/>
              </a:spcBef>
              <a:buClr>
                <a:schemeClr val="tx1"/>
              </a:buClr>
              <a:defRPr/>
            </a:pPr>
            <a:r>
              <a:rPr lang="es-AR" sz="3400" smtClean="0"/>
              <a:t>En las computadoras </a:t>
            </a:r>
          </a:p>
          <a:p>
            <a:pPr lvl="1" eaLnBrk="1" hangingPunct="1">
              <a:lnSpc>
                <a:spcPct val="90000"/>
              </a:lnSpc>
              <a:spcBef>
                <a:spcPct val="30000"/>
              </a:spcBef>
              <a:buClr>
                <a:schemeClr val="tx1"/>
              </a:buClr>
              <a:defRPr/>
            </a:pPr>
            <a:r>
              <a:rPr lang="es-AR" sz="3000" smtClean="0"/>
              <a:t>Varios niveles de máquinas “virtuales”</a:t>
            </a:r>
            <a:endParaRPr lang="es-AR" sz="3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p:txBody>
          <a:bodyPr/>
          <a:lstStyle/>
          <a:p>
            <a:pPr eaLnBrk="1" hangingPunct="1">
              <a:defRPr/>
            </a:pPr>
            <a:r>
              <a:rPr lang="es-AR" smtClean="0"/>
              <a:t>Jerarquía de niveles</a:t>
            </a:r>
          </a:p>
        </p:txBody>
      </p:sp>
      <p:sp>
        <p:nvSpPr>
          <p:cNvPr id="419843" name="Rectangle 3"/>
          <p:cNvSpPr>
            <a:spLocks noGrp="1" noChangeArrowheads="1"/>
          </p:cNvSpPr>
          <p:nvPr>
            <p:ph type="body" idx="1"/>
          </p:nvPr>
        </p:nvSpPr>
        <p:spPr>
          <a:xfrm>
            <a:off x="179388" y="1941513"/>
            <a:ext cx="4321175" cy="3925887"/>
          </a:xfrm>
          <a:solidFill>
            <a:schemeClr val="accent1"/>
          </a:solidFill>
        </p:spPr>
        <p:txBody>
          <a:bodyPr/>
          <a:lstStyle/>
          <a:p>
            <a:pPr eaLnBrk="1" hangingPunct="1">
              <a:lnSpc>
                <a:spcPct val="80000"/>
              </a:lnSpc>
              <a:spcBef>
                <a:spcPct val="30000"/>
              </a:spcBef>
              <a:buClr>
                <a:schemeClr val="tx1"/>
              </a:buClr>
              <a:defRPr/>
            </a:pPr>
            <a:r>
              <a:rPr lang="es-AR" sz="2000" b="1" smtClean="0"/>
              <a:t>Cada capa es una máquina virtual que abstrae a las maquina del nivel inferior.</a:t>
            </a:r>
          </a:p>
          <a:p>
            <a:pPr eaLnBrk="1" hangingPunct="1">
              <a:lnSpc>
                <a:spcPct val="80000"/>
              </a:lnSpc>
              <a:spcBef>
                <a:spcPct val="30000"/>
              </a:spcBef>
              <a:buClr>
                <a:schemeClr val="tx1"/>
              </a:buClr>
              <a:defRPr/>
            </a:pPr>
            <a:endParaRPr lang="es-AR" sz="2000" b="1" smtClean="0"/>
          </a:p>
          <a:p>
            <a:pPr eaLnBrk="1" hangingPunct="1">
              <a:lnSpc>
                <a:spcPct val="80000"/>
              </a:lnSpc>
              <a:spcBef>
                <a:spcPct val="30000"/>
              </a:spcBef>
              <a:buClr>
                <a:schemeClr val="tx1"/>
              </a:buClr>
              <a:defRPr/>
            </a:pPr>
            <a:r>
              <a:rPr lang="es-AR" sz="2000" b="1" smtClean="0"/>
              <a:t>Las máquinas, en su nivel, “interpretan” sus instrucciones particulares, utilizando servicios de su capa inferior para implementarlas.</a:t>
            </a:r>
          </a:p>
          <a:p>
            <a:pPr eaLnBrk="1" hangingPunct="1">
              <a:lnSpc>
                <a:spcPct val="80000"/>
              </a:lnSpc>
              <a:spcBef>
                <a:spcPct val="30000"/>
              </a:spcBef>
              <a:buClr>
                <a:schemeClr val="tx1"/>
              </a:buClr>
              <a:defRPr/>
            </a:pPr>
            <a:endParaRPr lang="es-AR" sz="2000" b="1" smtClean="0"/>
          </a:p>
          <a:p>
            <a:pPr eaLnBrk="1" hangingPunct="1">
              <a:lnSpc>
                <a:spcPct val="80000"/>
              </a:lnSpc>
              <a:spcBef>
                <a:spcPct val="30000"/>
              </a:spcBef>
              <a:buClr>
                <a:schemeClr val="tx1"/>
              </a:buClr>
              <a:defRPr/>
            </a:pPr>
            <a:r>
              <a:rPr lang="es-AR" sz="2000" b="1" smtClean="0"/>
              <a:t>En última instancia </a:t>
            </a:r>
            <a:r>
              <a:rPr lang="es-AR" sz="1800" b="1" smtClean="0"/>
              <a:t>los</a:t>
            </a:r>
            <a:r>
              <a:rPr lang="es-AR" sz="2000" b="1" smtClean="0"/>
              <a:t> circuitos terminan haciendo el trabajo…</a:t>
            </a:r>
          </a:p>
        </p:txBody>
      </p:sp>
      <p:pic>
        <p:nvPicPr>
          <p:cNvPr id="47108" name="Picture 4" descr="Layers"/>
          <p:cNvPicPr>
            <a:picLocks noChangeAspect="1" noChangeArrowheads="1"/>
          </p:cNvPicPr>
          <p:nvPr/>
        </p:nvPicPr>
        <p:blipFill>
          <a:blip r:embed="rId3"/>
          <a:srcRect/>
          <a:stretch>
            <a:fillRect/>
          </a:stretch>
        </p:blipFill>
        <p:spPr bwMode="auto">
          <a:xfrm>
            <a:off x="4600575" y="1479550"/>
            <a:ext cx="4314825" cy="476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Grp="1" noChangeArrowheads="1"/>
          </p:cNvSpPr>
          <p:nvPr>
            <p:ph type="title"/>
          </p:nvPr>
        </p:nvSpPr>
        <p:spPr/>
        <p:txBody>
          <a:bodyPr/>
          <a:lstStyle/>
          <a:p>
            <a:pPr eaLnBrk="1" hangingPunct="1">
              <a:defRPr/>
            </a:pPr>
            <a:r>
              <a:rPr lang="es-AR" smtClean="0"/>
              <a:t>Jerarquía de niveles</a:t>
            </a:r>
            <a:endParaRPr lang="en-US" smtClean="0"/>
          </a:p>
        </p:txBody>
      </p:sp>
      <p:sp>
        <p:nvSpPr>
          <p:cNvPr id="421890" name="Rectangle 2"/>
          <p:cNvSpPr>
            <a:spLocks noGrp="1" noChangeArrowheads="1"/>
          </p:cNvSpPr>
          <p:nvPr>
            <p:ph type="body" sz="half" idx="1"/>
          </p:nvPr>
        </p:nvSpPr>
        <p:spPr>
          <a:xfrm>
            <a:off x="393700" y="1582738"/>
            <a:ext cx="8064500" cy="4208462"/>
          </a:xfrm>
          <a:solidFill>
            <a:schemeClr val="accent1"/>
          </a:solidFill>
        </p:spPr>
        <p:txBody>
          <a:bodyPr/>
          <a:lstStyle/>
          <a:p>
            <a:pPr eaLnBrk="1" hangingPunct="1">
              <a:lnSpc>
                <a:spcPct val="90000"/>
              </a:lnSpc>
              <a:spcBef>
                <a:spcPct val="40000"/>
              </a:spcBef>
              <a:buClr>
                <a:schemeClr val="tx1"/>
              </a:buClr>
              <a:defRPr/>
            </a:pPr>
            <a:r>
              <a:rPr lang="es-AR" sz="2600" smtClean="0"/>
              <a:t>Level 6: Nivel Usuario</a:t>
            </a:r>
          </a:p>
          <a:p>
            <a:pPr lvl="1" eaLnBrk="1" hangingPunct="1">
              <a:lnSpc>
                <a:spcPct val="90000"/>
              </a:lnSpc>
              <a:spcBef>
                <a:spcPct val="40000"/>
              </a:spcBef>
              <a:buClr>
                <a:schemeClr val="tx1"/>
              </a:buClr>
              <a:defRPr/>
            </a:pPr>
            <a:r>
              <a:rPr lang="es-AR" sz="2600" smtClean="0"/>
              <a:t>Ejecución de programas e interfaces de usuario.</a:t>
            </a:r>
          </a:p>
          <a:p>
            <a:pPr lvl="1" eaLnBrk="1" hangingPunct="1">
              <a:lnSpc>
                <a:spcPct val="90000"/>
              </a:lnSpc>
              <a:spcBef>
                <a:spcPct val="40000"/>
              </a:spcBef>
              <a:buClr>
                <a:schemeClr val="tx1"/>
              </a:buClr>
              <a:defRPr/>
            </a:pPr>
            <a:r>
              <a:rPr lang="es-AR" sz="2600" smtClean="0"/>
              <a:t>Pensamos en terminos de la aplicación que se ejecuta</a:t>
            </a:r>
          </a:p>
          <a:p>
            <a:pPr eaLnBrk="1" hangingPunct="1">
              <a:lnSpc>
                <a:spcPct val="90000"/>
              </a:lnSpc>
              <a:spcBef>
                <a:spcPct val="40000"/>
              </a:spcBef>
              <a:buClr>
                <a:schemeClr val="tx1"/>
              </a:buClr>
              <a:defRPr/>
            </a:pPr>
            <a:r>
              <a:rPr lang="es-AR" sz="2600" smtClean="0"/>
              <a:t>Level 5: Lenguajes de alto nivel</a:t>
            </a:r>
          </a:p>
          <a:p>
            <a:pPr lvl="1" eaLnBrk="1" hangingPunct="1">
              <a:lnSpc>
                <a:spcPct val="90000"/>
              </a:lnSpc>
              <a:spcBef>
                <a:spcPct val="40000"/>
              </a:spcBef>
              <a:buClr>
                <a:schemeClr val="tx1"/>
              </a:buClr>
              <a:defRPr/>
            </a:pPr>
            <a:r>
              <a:rPr lang="es-AR" sz="2600" smtClean="0"/>
              <a:t>El nivel donde interactuamos cuando escribimos programas en Haskell, C, Java, etc.</a:t>
            </a:r>
          </a:p>
          <a:p>
            <a:pPr lvl="1" eaLnBrk="1" hangingPunct="1">
              <a:lnSpc>
                <a:spcPct val="90000"/>
              </a:lnSpc>
              <a:spcBef>
                <a:spcPct val="40000"/>
              </a:spcBef>
              <a:buClr>
                <a:schemeClr val="tx1"/>
              </a:buClr>
              <a:defRPr/>
            </a:pPr>
            <a:r>
              <a:rPr lang="es-AR" sz="2600" smtClean="0"/>
              <a:t>Pensamos el algoritmos, TADs, etc.</a:t>
            </a:r>
            <a:endParaRPr lang="es-AR" sz="2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189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189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18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body" sz="half" idx="1"/>
          </p:nvPr>
        </p:nvSpPr>
        <p:spPr>
          <a:xfrm>
            <a:off x="468313" y="1196975"/>
            <a:ext cx="8207375" cy="5184775"/>
          </a:xfrm>
          <a:solidFill>
            <a:schemeClr val="accent1"/>
          </a:solidFill>
        </p:spPr>
        <p:txBody>
          <a:bodyPr/>
          <a:lstStyle/>
          <a:p>
            <a:pPr eaLnBrk="1" hangingPunct="1">
              <a:spcBef>
                <a:spcPct val="40000"/>
              </a:spcBef>
              <a:buClr>
                <a:schemeClr val="tx1"/>
              </a:buClr>
              <a:defRPr/>
            </a:pPr>
            <a:r>
              <a:rPr lang="es-AR" sz="2200" dirty="0" err="1" smtClean="0"/>
              <a:t>Level</a:t>
            </a:r>
            <a:r>
              <a:rPr lang="es-AR" sz="2200" dirty="0" smtClean="0"/>
              <a:t> 4: Nivel de Lenguaje Ensamblador</a:t>
            </a:r>
          </a:p>
          <a:p>
            <a:pPr lvl="1" eaLnBrk="1" hangingPunct="1">
              <a:spcBef>
                <a:spcPct val="40000"/>
              </a:spcBef>
              <a:buClr>
                <a:schemeClr val="tx1"/>
              </a:buClr>
              <a:defRPr/>
            </a:pPr>
            <a:r>
              <a:rPr lang="es-AR" sz="2200" dirty="0" smtClean="0"/>
              <a:t>Lenguaje ensamblador, en general producido por compiladores, o escrito directamente por programadores. </a:t>
            </a:r>
          </a:p>
          <a:p>
            <a:pPr lvl="1" eaLnBrk="1" hangingPunct="1">
              <a:spcBef>
                <a:spcPct val="40000"/>
              </a:spcBef>
              <a:buClr>
                <a:schemeClr val="tx1"/>
              </a:buClr>
              <a:defRPr/>
            </a:pPr>
            <a:r>
              <a:rPr lang="es-AR" sz="2200" dirty="0" smtClean="0"/>
              <a:t>Muy cercano a la arquitectura de la computadora.</a:t>
            </a:r>
            <a:br>
              <a:rPr lang="es-AR" sz="2200" dirty="0" smtClean="0"/>
            </a:br>
            <a:endParaRPr lang="es-AR" sz="2200" dirty="0" smtClean="0"/>
          </a:p>
          <a:p>
            <a:pPr eaLnBrk="1" hangingPunct="1">
              <a:spcBef>
                <a:spcPct val="40000"/>
              </a:spcBef>
              <a:buClr>
                <a:schemeClr val="tx1"/>
              </a:buClr>
              <a:defRPr/>
            </a:pPr>
            <a:r>
              <a:rPr lang="es-AR" sz="2200" dirty="0" err="1" smtClean="0"/>
              <a:t>Level</a:t>
            </a:r>
            <a:r>
              <a:rPr lang="es-AR" sz="2200" dirty="0" smtClean="0"/>
              <a:t> 3: Nivel del software del Sistema</a:t>
            </a:r>
            <a:endParaRPr lang="es-AR" sz="2600" dirty="0" smtClean="0"/>
          </a:p>
          <a:p>
            <a:pPr lvl="1" eaLnBrk="1" hangingPunct="1">
              <a:buClr>
                <a:schemeClr val="tx1"/>
              </a:buClr>
              <a:defRPr/>
            </a:pPr>
            <a:r>
              <a:rPr lang="es-AR" sz="2200" dirty="0" smtClean="0"/>
              <a:t>Controla la ejecución de los procesos del sistema.</a:t>
            </a:r>
          </a:p>
          <a:p>
            <a:pPr lvl="1" eaLnBrk="1" hangingPunct="1">
              <a:buClr>
                <a:schemeClr val="tx1"/>
              </a:buClr>
              <a:defRPr/>
            </a:pPr>
            <a:r>
              <a:rPr lang="es-AR" sz="2200" dirty="0" smtClean="0"/>
              <a:t>Protege los recursos.</a:t>
            </a:r>
          </a:p>
          <a:p>
            <a:pPr lvl="1" eaLnBrk="1" hangingPunct="1">
              <a:buClr>
                <a:schemeClr val="tx1"/>
              </a:buClr>
              <a:defRPr/>
            </a:pPr>
            <a:r>
              <a:rPr lang="es-AR" sz="2200" dirty="0" smtClean="0"/>
              <a:t>Brinda servicios para acceder a dispositivos de E/S</a:t>
            </a:r>
          </a:p>
          <a:p>
            <a:pPr lvl="1" eaLnBrk="1" hangingPunct="1">
              <a:buClr>
                <a:schemeClr val="tx1"/>
              </a:buClr>
              <a:defRPr/>
            </a:pPr>
            <a:r>
              <a:rPr lang="es-AR" sz="2200" dirty="0" smtClean="0"/>
              <a:t>Muchas instrucciones en Assembler pasan este nivel sin modificación.</a:t>
            </a:r>
          </a:p>
        </p:txBody>
      </p:sp>
      <p:sp>
        <p:nvSpPr>
          <p:cNvPr id="423939" name="Rectangle 3"/>
          <p:cNvSpPr>
            <a:spLocks noGrp="1" noChangeArrowheads="1"/>
          </p:cNvSpPr>
          <p:nvPr>
            <p:ph type="title"/>
          </p:nvPr>
        </p:nvSpPr>
        <p:spPr>
          <a:xfrm>
            <a:off x="152400" y="382588"/>
            <a:ext cx="7391400" cy="547687"/>
          </a:xfrm>
        </p:spPr>
        <p:txBody>
          <a:bodyPr/>
          <a:lstStyle/>
          <a:p>
            <a:pPr eaLnBrk="1" hangingPunct="1">
              <a:defRPr/>
            </a:pPr>
            <a:r>
              <a:rPr lang="es-AR" smtClean="0"/>
              <a:t>Jerarquía de niveles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393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393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393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3938">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39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body" sz="half" idx="1"/>
          </p:nvPr>
        </p:nvSpPr>
        <p:spPr>
          <a:xfrm>
            <a:off x="609600" y="1447800"/>
            <a:ext cx="7467600" cy="4419600"/>
          </a:xfrm>
          <a:solidFill>
            <a:schemeClr val="accent1"/>
          </a:solidFill>
        </p:spPr>
        <p:txBody>
          <a:bodyPr/>
          <a:lstStyle/>
          <a:p>
            <a:pPr eaLnBrk="1" hangingPunct="1">
              <a:spcBef>
                <a:spcPct val="40000"/>
              </a:spcBef>
              <a:buClr>
                <a:schemeClr val="tx1"/>
              </a:buClr>
              <a:defRPr/>
            </a:pPr>
            <a:r>
              <a:rPr lang="es-AR" sz="2600" smtClean="0"/>
              <a:t>Level 2: Nivel del Lenguaje de máquina</a:t>
            </a:r>
            <a:endParaRPr lang="es-AR" sz="3000" smtClean="0"/>
          </a:p>
          <a:p>
            <a:pPr lvl="1" eaLnBrk="1" hangingPunct="1">
              <a:spcBef>
                <a:spcPct val="40000"/>
              </a:spcBef>
              <a:buClr>
                <a:schemeClr val="tx1"/>
              </a:buClr>
              <a:defRPr/>
            </a:pPr>
            <a:r>
              <a:rPr lang="es-AR" sz="2600" smtClean="0"/>
              <a:t>También conocido como nivel ISA (Instruction Set Architecture).</a:t>
            </a:r>
          </a:p>
          <a:p>
            <a:pPr lvl="1" eaLnBrk="1" hangingPunct="1">
              <a:spcBef>
                <a:spcPct val="40000"/>
              </a:spcBef>
              <a:buClr>
                <a:schemeClr val="tx1"/>
              </a:buClr>
              <a:defRPr/>
            </a:pPr>
            <a:r>
              <a:rPr lang="es-AR" sz="2600" smtClean="0"/>
              <a:t>Consiste en las instrucciones particulares para la arquitectura de la maquina.</a:t>
            </a:r>
          </a:p>
          <a:p>
            <a:pPr lvl="1" eaLnBrk="1" hangingPunct="1">
              <a:spcBef>
                <a:spcPct val="40000"/>
              </a:spcBef>
              <a:buClr>
                <a:schemeClr val="tx1"/>
              </a:buClr>
              <a:defRPr/>
            </a:pPr>
            <a:r>
              <a:rPr lang="es-AR" sz="2600" smtClean="0"/>
              <a:t>Los programas escritos en lenguaje de maquina no necesitan compilación ni ensamblado.</a:t>
            </a:r>
          </a:p>
          <a:p>
            <a:pPr lvl="1" eaLnBrk="1" hangingPunct="1">
              <a:spcBef>
                <a:spcPct val="40000"/>
              </a:spcBef>
              <a:buClr>
                <a:schemeClr val="tx1"/>
              </a:buClr>
              <a:defRPr/>
            </a:pPr>
            <a:endParaRPr lang="es-AR" sz="2600" smtClean="0"/>
          </a:p>
        </p:txBody>
      </p:sp>
      <p:sp>
        <p:nvSpPr>
          <p:cNvPr id="425987" name="Rectangle 3"/>
          <p:cNvSpPr>
            <a:spLocks noGrp="1" noChangeArrowheads="1"/>
          </p:cNvSpPr>
          <p:nvPr>
            <p:ph type="title"/>
          </p:nvPr>
        </p:nvSpPr>
        <p:spPr>
          <a:xfrm>
            <a:off x="152400" y="382588"/>
            <a:ext cx="7391400" cy="547687"/>
          </a:xfrm>
        </p:spPr>
        <p:txBody>
          <a:bodyPr/>
          <a:lstStyle/>
          <a:p>
            <a:pPr eaLnBrk="1" hangingPunct="1">
              <a:defRPr/>
            </a:pPr>
            <a:r>
              <a:rPr lang="es-AR" dirty="0" smtClean="0"/>
              <a:t>Jerarquía de niveles</a:t>
            </a:r>
            <a:endParaRPr 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body" sz="half" idx="1"/>
          </p:nvPr>
        </p:nvSpPr>
        <p:spPr>
          <a:xfrm>
            <a:off x="609600" y="1447800"/>
            <a:ext cx="7707313" cy="4860925"/>
          </a:xfrm>
          <a:solidFill>
            <a:schemeClr val="accent1"/>
          </a:solidFill>
        </p:spPr>
        <p:txBody>
          <a:bodyPr/>
          <a:lstStyle/>
          <a:p>
            <a:pPr eaLnBrk="1" hangingPunct="1">
              <a:buClr>
                <a:schemeClr val="tx1"/>
              </a:buClr>
              <a:defRPr/>
            </a:pPr>
            <a:r>
              <a:rPr lang="es-AR" sz="2600" dirty="0" err="1" smtClean="0"/>
              <a:t>Level</a:t>
            </a:r>
            <a:r>
              <a:rPr lang="es-AR" sz="2600" dirty="0" smtClean="0"/>
              <a:t> 1: Nivel de Control</a:t>
            </a:r>
            <a:endParaRPr lang="es-AR" sz="3000" dirty="0" smtClean="0"/>
          </a:p>
          <a:p>
            <a:pPr lvl="1" eaLnBrk="1" hangingPunct="1">
              <a:buClr>
                <a:schemeClr val="tx1"/>
              </a:buClr>
              <a:defRPr/>
            </a:pPr>
            <a:r>
              <a:rPr lang="es-AR" sz="2600" dirty="0" smtClean="0"/>
              <a:t>La unidad de control (UC) decodifica y ejecuta instrucciones y mueve datos a </a:t>
            </a:r>
            <a:r>
              <a:rPr lang="es-AR" sz="2600" dirty="0" err="1" smtClean="0"/>
              <a:t>traves</a:t>
            </a:r>
            <a:r>
              <a:rPr lang="es-AR" sz="2600" dirty="0" smtClean="0"/>
              <a:t> del sistema.</a:t>
            </a:r>
          </a:p>
          <a:p>
            <a:pPr lvl="1" eaLnBrk="1" hangingPunct="1">
              <a:buClr>
                <a:schemeClr val="tx1"/>
              </a:buClr>
              <a:defRPr/>
            </a:pPr>
            <a:r>
              <a:rPr lang="es-AR" sz="2600" dirty="0" smtClean="0"/>
              <a:t>Puede ser </a:t>
            </a:r>
            <a:r>
              <a:rPr lang="es-AR" sz="2600" dirty="0" err="1" smtClean="0"/>
              <a:t>microprogramada</a:t>
            </a:r>
            <a:r>
              <a:rPr lang="es-AR" sz="2600" dirty="0" smtClean="0"/>
              <a:t> o “cableada”. </a:t>
            </a:r>
          </a:p>
          <a:p>
            <a:pPr lvl="2" eaLnBrk="1" hangingPunct="1">
              <a:buClr>
                <a:schemeClr val="tx1"/>
              </a:buClr>
              <a:defRPr/>
            </a:pPr>
            <a:r>
              <a:rPr lang="es-AR" sz="2200" dirty="0" smtClean="0"/>
              <a:t>Un </a:t>
            </a:r>
            <a:r>
              <a:rPr lang="es-AR" sz="2200" dirty="0" smtClean="0">
                <a:solidFill>
                  <a:schemeClr val="hlink"/>
                </a:solidFill>
              </a:rPr>
              <a:t>microprograma</a:t>
            </a:r>
            <a:r>
              <a:rPr lang="es-AR" sz="2200" dirty="0" smtClean="0"/>
              <a:t> es un programa escrito en un lenguaje de bajo nivel que puede ser implementado en el hardware.</a:t>
            </a:r>
          </a:p>
          <a:p>
            <a:pPr lvl="2" eaLnBrk="1" hangingPunct="1">
              <a:buClr>
                <a:schemeClr val="tx1"/>
              </a:buClr>
              <a:defRPr/>
            </a:pPr>
            <a:r>
              <a:rPr lang="es-AR" sz="2200" dirty="0" smtClean="0"/>
              <a:t>Las UC “cableadas” tienen hardware que ejecuta directamente las instrucciones en código de maquina</a:t>
            </a:r>
          </a:p>
        </p:txBody>
      </p:sp>
      <p:sp>
        <p:nvSpPr>
          <p:cNvPr id="428035" name="Rectangle 3"/>
          <p:cNvSpPr>
            <a:spLocks noGrp="1" noChangeArrowheads="1"/>
          </p:cNvSpPr>
          <p:nvPr>
            <p:ph type="title"/>
          </p:nvPr>
        </p:nvSpPr>
        <p:spPr>
          <a:xfrm>
            <a:off x="152400" y="382588"/>
            <a:ext cx="7391400" cy="547687"/>
          </a:xfrm>
        </p:spPr>
        <p:txBody>
          <a:bodyPr/>
          <a:lstStyle/>
          <a:p>
            <a:pPr eaLnBrk="1" hangingPunct="1">
              <a:defRPr/>
            </a:pPr>
            <a:r>
              <a:rPr lang="es-AR" dirty="0" smtClean="0"/>
              <a:t>Jerarquía de niveles</a:t>
            </a: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pPr eaLnBrk="1" hangingPunct="1">
              <a:defRPr/>
            </a:pPr>
            <a:r>
              <a:rPr lang="es-AR" smtClean="0"/>
              <a:t>Hardwired vs. Micro-programada</a:t>
            </a:r>
          </a:p>
        </p:txBody>
      </p:sp>
      <p:graphicFrame>
        <p:nvGraphicFramePr>
          <p:cNvPr id="430083" name="Group 3"/>
          <p:cNvGraphicFramePr>
            <a:graphicFrameLocks noGrp="1"/>
          </p:cNvGraphicFramePr>
          <p:nvPr>
            <p:ph idx="1"/>
          </p:nvPr>
        </p:nvGraphicFramePr>
        <p:xfrm>
          <a:off x="179388" y="1125538"/>
          <a:ext cx="8785225" cy="5000625"/>
        </p:xfrm>
        <a:graphic>
          <a:graphicData uri="http://schemas.openxmlformats.org/drawingml/2006/table">
            <a:tbl>
              <a:tblPr/>
              <a:tblGrid>
                <a:gridCol w="4394200"/>
                <a:gridCol w="4391025"/>
              </a:tblGrid>
              <a:tr h="1000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Hardwired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CL"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Micro-programada</a:t>
                      </a:r>
                      <a:endPar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000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 </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Muy rápida, es un flujo directo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 </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Interpretar instrucciones toma tiempo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 </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Redes muy complejas de implementar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 Programación estándar, escalable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 </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No puede modificarse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 Es posible hacer upgrade del programa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 </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Amarrado a la arquitectura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7" charset="2"/>
                        <a:buNone/>
                        <a:tabLst/>
                      </a:pP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sym typeface="Wingdings" pitchFamily="-107" charset="2"/>
                        </a:rPr>
                        <a:t></a:t>
                      </a:r>
                      <a:r>
                        <a:rPr kumimoji="0" lang="es-E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rPr>
                        <a:t> Flexible, varias implementaciones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446"/>
          <p:cNvSpPr>
            <a:spLocks noChangeArrowheads="1"/>
          </p:cNvSpPr>
          <p:nvPr/>
        </p:nvSpPr>
        <p:spPr bwMode="auto">
          <a:xfrm>
            <a:off x="6156325" y="1873250"/>
            <a:ext cx="2736850" cy="4679950"/>
          </a:xfrm>
          <a:prstGeom prst="rect">
            <a:avLst/>
          </a:prstGeom>
          <a:solidFill>
            <a:schemeClr val="accent1"/>
          </a:solidFill>
          <a:ln w="9525">
            <a:solidFill>
              <a:schemeClr val="tx1"/>
            </a:solidFill>
            <a:miter lim="800000"/>
            <a:headEnd/>
            <a:tailEnd/>
          </a:ln>
        </p:spPr>
        <p:txBody>
          <a:bodyPr wrap="none" anchor="ctr"/>
          <a:lstStyle/>
          <a:p>
            <a:endParaRPr lang="es-AR"/>
          </a:p>
        </p:txBody>
      </p:sp>
      <p:sp>
        <p:nvSpPr>
          <p:cNvPr id="468994" name="Rectangle 2"/>
          <p:cNvSpPr>
            <a:spLocks noGrp="1" noChangeArrowheads="1"/>
          </p:cNvSpPr>
          <p:nvPr>
            <p:ph type="title"/>
          </p:nvPr>
        </p:nvSpPr>
        <p:spPr/>
        <p:txBody>
          <a:bodyPr/>
          <a:lstStyle/>
          <a:p>
            <a:pPr eaLnBrk="1" hangingPunct="1">
              <a:defRPr/>
            </a:pPr>
            <a:r>
              <a:rPr lang="es-AR" smtClean="0"/>
              <a:t>Una máquina de Turing</a:t>
            </a:r>
          </a:p>
        </p:txBody>
      </p:sp>
      <p:sp>
        <p:nvSpPr>
          <p:cNvPr id="468995" name="Rectangle 3"/>
          <p:cNvSpPr>
            <a:spLocks noChangeArrowheads="1"/>
          </p:cNvSpPr>
          <p:nvPr/>
        </p:nvSpPr>
        <p:spPr bwMode="auto">
          <a:xfrm>
            <a:off x="6443663" y="1911350"/>
            <a:ext cx="2305050" cy="4473575"/>
          </a:xfrm>
          <a:prstGeom prst="rect">
            <a:avLst/>
          </a:prstGeom>
          <a:noFill/>
          <a:ln w="9525">
            <a:noFill/>
            <a:miter lim="800000"/>
            <a:headEnd/>
            <a:tailEnd/>
          </a:ln>
          <a:effectLst/>
        </p:spPr>
        <p:txBody>
          <a:bodyPr anchor="ctr">
            <a:spAutoFit/>
          </a:bodyPr>
          <a:lstStyle/>
          <a:p>
            <a:pPr algn="ctr">
              <a:defRPr/>
            </a:pPr>
            <a:r>
              <a:rPr lang="en-US" sz="2400">
                <a:effectLst>
                  <a:outerShdw blurRad="38100" dist="38100" dir="2700000" algn="tl">
                    <a:srgbClr val="000000"/>
                  </a:outerShdw>
                </a:effectLst>
              </a:rPr>
              <a:t>Otra forma de expresarla</a:t>
            </a:r>
          </a:p>
          <a:p>
            <a:pPr>
              <a:defRPr/>
            </a:pPr>
            <a:endParaRPr lang="en-US" sz="2400">
              <a:effectLst>
                <a:outerShdw blurRad="38100" dist="38100" dir="2700000" algn="tl">
                  <a:srgbClr val="000000"/>
                </a:outerShdw>
              </a:effectLst>
            </a:endParaRPr>
          </a:p>
          <a:p>
            <a:pPr>
              <a:defRPr/>
            </a:pPr>
            <a:r>
              <a:rPr lang="en-US" sz="2400">
                <a:effectLst>
                  <a:outerShdw blurRad="38100" dist="38100" dir="2700000" algn="tl">
                    <a:srgbClr val="000000"/>
                  </a:outerShdw>
                </a:effectLst>
              </a:rPr>
              <a:t>S1,1 </a:t>
            </a:r>
            <a:r>
              <a:rPr lang="en-US" sz="2400">
                <a:effectLst>
                  <a:outerShdw blurRad="38100" dist="38100" dir="2700000" algn="tl">
                    <a:srgbClr val="000000"/>
                  </a:outerShdw>
                </a:effectLst>
                <a:sym typeface="Symbol" pitchFamily="-107" charset="2"/>
              </a:rPr>
              <a:t></a:t>
            </a:r>
            <a:r>
              <a:rPr lang="en-US" sz="2400">
                <a:effectLst>
                  <a:outerShdw blurRad="38100" dist="38100" dir="2700000" algn="tl">
                    <a:srgbClr val="000000"/>
                  </a:outerShdw>
                </a:effectLst>
              </a:rPr>
              <a:t> 0,S2,D</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S2,1 </a:t>
            </a:r>
            <a:r>
              <a:rPr lang="en-US" sz="2400">
                <a:effectLst>
                  <a:outerShdw blurRad="38100" dist="38100" dir="2700000" algn="tl">
                    <a:srgbClr val="000000"/>
                  </a:outerShdw>
                </a:effectLst>
              </a:rPr>
              <a:t> 1,S2,D</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S2,0 </a:t>
            </a:r>
            <a:r>
              <a:rPr lang="en-US" sz="2400">
                <a:effectLst>
                  <a:outerShdw blurRad="38100" dist="38100" dir="2700000" algn="tl">
                    <a:srgbClr val="000000"/>
                  </a:outerShdw>
                </a:effectLst>
              </a:rPr>
              <a:t> 0,S3,D</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S3,0 </a:t>
            </a:r>
            <a:r>
              <a:rPr lang="en-US" sz="2400">
                <a:effectLst>
                  <a:outerShdw blurRad="38100" dist="38100" dir="2700000" algn="tl">
                    <a:srgbClr val="000000"/>
                  </a:outerShdw>
                </a:effectLst>
              </a:rPr>
              <a:t> 1,S4,I</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S3,1 </a:t>
            </a:r>
            <a:r>
              <a:rPr lang="en-US" sz="2400">
                <a:effectLst>
                  <a:outerShdw blurRad="38100" dist="38100" dir="2700000" algn="tl">
                    <a:srgbClr val="000000"/>
                  </a:outerShdw>
                </a:effectLst>
              </a:rPr>
              <a:t> 1,S3,D</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S4,1 </a:t>
            </a:r>
            <a:r>
              <a:rPr lang="en-US" sz="2400">
                <a:effectLst>
                  <a:outerShdw blurRad="38100" dist="38100" dir="2700000" algn="tl">
                    <a:srgbClr val="000000"/>
                  </a:outerShdw>
                </a:effectLst>
              </a:rPr>
              <a:t> 1,S4,I</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S4,0 </a:t>
            </a:r>
            <a:r>
              <a:rPr lang="en-US" sz="2400">
                <a:effectLst>
                  <a:outerShdw blurRad="38100" dist="38100" dir="2700000" algn="tl">
                    <a:srgbClr val="000000"/>
                  </a:outerShdw>
                </a:effectLst>
              </a:rPr>
              <a:t> 0,S5,I</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S5,1 </a:t>
            </a:r>
            <a:r>
              <a:rPr lang="en-US" sz="2400">
                <a:effectLst>
                  <a:outerShdw blurRad="38100" dist="38100" dir="2700000" algn="tl">
                    <a:srgbClr val="000000"/>
                  </a:outerShdw>
                </a:effectLst>
              </a:rPr>
              <a:t> 1,S5,I</a:t>
            </a:r>
            <a:endParaRPr lang="en-US" sz="2400">
              <a:effectLst>
                <a:outerShdw blurRad="38100" dist="38100" dir="2700000" algn="tl">
                  <a:srgbClr val="000000"/>
                </a:outerShdw>
              </a:effectLst>
              <a:sym typeface="Symbol" pitchFamily="-107" charset="2"/>
            </a:endParaRPr>
          </a:p>
          <a:p>
            <a:pPr>
              <a:defRPr/>
            </a:pPr>
            <a:r>
              <a:rPr lang="en-US" sz="2400">
                <a:effectLst>
                  <a:outerShdw blurRad="38100" dist="38100" dir="2700000" algn="tl">
                    <a:srgbClr val="000000"/>
                  </a:outerShdw>
                </a:effectLst>
                <a:sym typeface="Symbol" pitchFamily="-107" charset="2"/>
              </a:rPr>
              <a:t>S5,0 </a:t>
            </a:r>
            <a:r>
              <a:rPr lang="en-US" sz="2400">
                <a:effectLst>
                  <a:outerShdw blurRad="38100" dist="38100" dir="2700000" algn="tl">
                    <a:srgbClr val="000000"/>
                  </a:outerShdw>
                </a:effectLst>
              </a:rPr>
              <a:t> 1,S1,D</a:t>
            </a:r>
          </a:p>
        </p:txBody>
      </p:sp>
      <p:sp>
        <p:nvSpPr>
          <p:cNvPr id="469008" name="Rectangle 16"/>
          <p:cNvSpPr>
            <a:spLocks noChangeArrowheads="1"/>
          </p:cNvSpPr>
          <p:nvPr/>
        </p:nvSpPr>
        <p:spPr bwMode="auto">
          <a:xfrm>
            <a:off x="0" y="981075"/>
            <a:ext cx="9144000" cy="6477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La tabla que describe la función de transición es la siguiente:</a:t>
            </a:r>
          </a:p>
        </p:txBody>
      </p:sp>
      <p:sp>
        <p:nvSpPr>
          <p:cNvPr id="7174" name="Rectangle 787"/>
          <p:cNvSpPr>
            <a:spLocks noChangeArrowheads="1"/>
          </p:cNvSpPr>
          <p:nvPr/>
        </p:nvSpPr>
        <p:spPr bwMode="auto">
          <a:xfrm>
            <a:off x="2244725" y="2586038"/>
            <a:ext cx="7938" cy="7937"/>
          </a:xfrm>
          <a:prstGeom prst="rect">
            <a:avLst/>
          </a:prstGeom>
          <a:solidFill>
            <a:srgbClr val="FFFFFF"/>
          </a:solidFill>
          <a:ln w="9525">
            <a:noFill/>
            <a:miter lim="800000"/>
            <a:headEnd/>
            <a:tailEnd/>
          </a:ln>
        </p:spPr>
        <p:txBody>
          <a:bodyPr/>
          <a:lstStyle/>
          <a:p>
            <a:endParaRPr lang="es-AR"/>
          </a:p>
        </p:txBody>
      </p:sp>
      <p:sp>
        <p:nvSpPr>
          <p:cNvPr id="7175" name="Rectangle 789"/>
          <p:cNvSpPr>
            <a:spLocks noChangeArrowheads="1"/>
          </p:cNvSpPr>
          <p:nvPr/>
        </p:nvSpPr>
        <p:spPr bwMode="auto">
          <a:xfrm>
            <a:off x="3230563" y="2586038"/>
            <a:ext cx="7937" cy="7937"/>
          </a:xfrm>
          <a:prstGeom prst="rect">
            <a:avLst/>
          </a:prstGeom>
          <a:solidFill>
            <a:srgbClr val="FFFFFF"/>
          </a:solidFill>
          <a:ln w="9525">
            <a:noFill/>
            <a:miter lim="800000"/>
            <a:headEnd/>
            <a:tailEnd/>
          </a:ln>
        </p:spPr>
        <p:txBody>
          <a:bodyPr/>
          <a:lstStyle/>
          <a:p>
            <a:endParaRPr lang="es-AR"/>
          </a:p>
        </p:txBody>
      </p:sp>
      <p:graphicFrame>
        <p:nvGraphicFramePr>
          <p:cNvPr id="474476" name="Group 1388"/>
          <p:cNvGraphicFramePr>
            <a:graphicFrameLocks noGrp="1"/>
          </p:cNvGraphicFramePr>
          <p:nvPr>
            <p:ph idx="1"/>
          </p:nvPr>
        </p:nvGraphicFramePr>
        <p:xfrm>
          <a:off x="304800" y="1524000"/>
          <a:ext cx="5472113" cy="5048250"/>
        </p:xfrm>
        <a:graphic>
          <a:graphicData uri="http://schemas.openxmlformats.org/drawingml/2006/table">
            <a:tbl>
              <a:tblPr/>
              <a:tblGrid>
                <a:gridCol w="908050"/>
                <a:gridCol w="1042988"/>
                <a:gridCol w="1073150"/>
                <a:gridCol w="1285875"/>
                <a:gridCol w="1162050"/>
              </a:tblGrid>
              <a:tr h="933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Estado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Símbolo leído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Simbolo escrito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Dirección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Estado Siguiente</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body" sz="half" idx="1"/>
          </p:nvPr>
        </p:nvSpPr>
        <p:spPr>
          <a:xfrm>
            <a:off x="762000" y="2362200"/>
            <a:ext cx="7467600" cy="2971800"/>
          </a:xfrm>
          <a:solidFill>
            <a:schemeClr val="accent1"/>
          </a:solidFill>
        </p:spPr>
        <p:txBody>
          <a:bodyPr/>
          <a:lstStyle/>
          <a:p>
            <a:pPr eaLnBrk="1" hangingPunct="1">
              <a:buClr>
                <a:schemeClr val="tx1"/>
              </a:buClr>
              <a:defRPr/>
            </a:pPr>
            <a:r>
              <a:rPr lang="es-AR" sz="2600" dirty="0" err="1" smtClean="0"/>
              <a:t>Level</a:t>
            </a:r>
            <a:r>
              <a:rPr lang="es-AR" sz="2600" dirty="0" smtClean="0"/>
              <a:t> 0: Nivel de Lógica Digital</a:t>
            </a:r>
            <a:endParaRPr lang="es-AR" sz="3000" dirty="0" smtClean="0"/>
          </a:p>
          <a:p>
            <a:pPr lvl="1" eaLnBrk="1" hangingPunct="1">
              <a:buClr>
                <a:schemeClr val="tx1"/>
              </a:buClr>
              <a:defRPr/>
            </a:pPr>
            <a:r>
              <a:rPr lang="es-AR" sz="2600" dirty="0" smtClean="0"/>
              <a:t>Aquí encontramos los circuitos digitales (chips).</a:t>
            </a:r>
          </a:p>
          <a:p>
            <a:pPr lvl="1" eaLnBrk="1" hangingPunct="1">
              <a:buClr>
                <a:schemeClr val="tx1"/>
              </a:buClr>
              <a:defRPr/>
            </a:pPr>
            <a:r>
              <a:rPr lang="es-AR" sz="2600" dirty="0" smtClean="0"/>
              <a:t>Son básicamente compuertas y cables.</a:t>
            </a:r>
          </a:p>
          <a:p>
            <a:pPr lvl="1" eaLnBrk="1" hangingPunct="1">
              <a:buClr>
                <a:schemeClr val="tx1"/>
              </a:buClr>
              <a:defRPr/>
            </a:pPr>
            <a:r>
              <a:rPr lang="es-AR" sz="2600" dirty="0" smtClean="0"/>
              <a:t>Implementan la lógica matemática de los niveles superiores.</a:t>
            </a:r>
          </a:p>
        </p:txBody>
      </p:sp>
      <p:sp>
        <p:nvSpPr>
          <p:cNvPr id="431107" name="Rectangle 3"/>
          <p:cNvSpPr>
            <a:spLocks noGrp="1" noChangeArrowheads="1"/>
          </p:cNvSpPr>
          <p:nvPr>
            <p:ph type="title"/>
          </p:nvPr>
        </p:nvSpPr>
        <p:spPr>
          <a:xfrm>
            <a:off x="838200" y="382588"/>
            <a:ext cx="7391400" cy="547687"/>
          </a:xfrm>
        </p:spPr>
        <p:txBody>
          <a:bodyPr/>
          <a:lstStyle/>
          <a:p>
            <a:pPr eaLnBrk="1" hangingPunct="1">
              <a:defRPr/>
            </a:pPr>
            <a:r>
              <a:rPr lang="es-AR" smtClean="0"/>
              <a:t>Jerarquía de niveles</a:t>
            </a: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defRPr/>
            </a:pPr>
            <a:r>
              <a:rPr lang="es-AR" dirty="0" smtClean="0"/>
              <a:t>Links</a:t>
            </a:r>
          </a:p>
        </p:txBody>
      </p:sp>
      <p:sp>
        <p:nvSpPr>
          <p:cNvPr id="378883" name="Rectangle 3"/>
          <p:cNvSpPr>
            <a:spLocks noGrp="1" noChangeArrowheads="1"/>
          </p:cNvSpPr>
          <p:nvPr>
            <p:ph type="body" idx="1"/>
          </p:nvPr>
        </p:nvSpPr>
        <p:spPr>
          <a:xfrm>
            <a:off x="179388" y="1125538"/>
            <a:ext cx="6121400" cy="5000625"/>
          </a:xfrm>
        </p:spPr>
        <p:txBody>
          <a:bodyPr/>
          <a:lstStyle/>
          <a:p>
            <a:pPr eaLnBrk="1" hangingPunct="1">
              <a:lnSpc>
                <a:spcPct val="80000"/>
              </a:lnSpc>
              <a:defRPr/>
            </a:pPr>
            <a:r>
              <a:rPr lang="es-AR" sz="2800" smtClean="0">
                <a:hlinkClick r:id="rId2"/>
              </a:rPr>
              <a:t>http://www.turing.org.uk</a:t>
            </a:r>
            <a:endParaRPr lang="es-AR" sz="2400" smtClean="0"/>
          </a:p>
          <a:p>
            <a:pPr eaLnBrk="1" hangingPunct="1">
              <a:lnSpc>
                <a:spcPct val="80000"/>
              </a:lnSpc>
              <a:defRPr/>
            </a:pPr>
            <a:r>
              <a:rPr lang="es-AR" sz="2400" smtClean="0"/>
              <a:t>John von Neumann, “First Draft of a Report on the EDVAC”, 1946 (en sección download)</a:t>
            </a:r>
          </a:p>
          <a:p>
            <a:pPr eaLnBrk="1" hangingPunct="1">
              <a:lnSpc>
                <a:spcPct val="80000"/>
              </a:lnSpc>
              <a:defRPr/>
            </a:pPr>
            <a:r>
              <a:rPr lang="es-AR" sz="2400" smtClean="0"/>
              <a:t>Computer Architecture home page: </a:t>
            </a:r>
            <a:r>
              <a:rPr lang="es-AR" sz="2400" smtClean="0">
                <a:hlinkClick r:id="rId3"/>
              </a:rPr>
              <a:t>www.cs.wisc.edu/~arch/www</a:t>
            </a:r>
            <a:endParaRPr lang="es-AR" sz="2400" smtClean="0"/>
          </a:p>
          <a:p>
            <a:pPr eaLnBrk="1" hangingPunct="1">
              <a:lnSpc>
                <a:spcPct val="80000"/>
              </a:lnSpc>
              <a:defRPr/>
            </a:pPr>
            <a:r>
              <a:rPr lang="es-AR" sz="2400" smtClean="0"/>
              <a:t>Null, L. and J. Lobur. The Essentials of Computer Organization and Architecture, Jones and Bartlett Publishers, Feb. 2003 </a:t>
            </a:r>
          </a:p>
        </p:txBody>
      </p:sp>
      <p:pic>
        <p:nvPicPr>
          <p:cNvPr id="54276" name="Picture 5" descr="pass"/>
          <p:cNvPicPr>
            <a:picLocks noChangeAspect="1" noChangeArrowheads="1"/>
          </p:cNvPicPr>
          <p:nvPr/>
        </p:nvPicPr>
        <p:blipFill>
          <a:blip r:embed="rId4"/>
          <a:srcRect/>
          <a:stretch>
            <a:fillRect/>
          </a:stretch>
        </p:blipFill>
        <p:spPr bwMode="auto">
          <a:xfrm>
            <a:off x="7092950" y="1052513"/>
            <a:ext cx="1619250" cy="191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422"/>
          <p:cNvSpPr>
            <a:spLocks noChangeArrowheads="1"/>
          </p:cNvSpPr>
          <p:nvPr/>
        </p:nvSpPr>
        <p:spPr bwMode="auto">
          <a:xfrm>
            <a:off x="5435600" y="1484313"/>
            <a:ext cx="3708400" cy="5113337"/>
          </a:xfrm>
          <a:prstGeom prst="rect">
            <a:avLst/>
          </a:prstGeom>
          <a:solidFill>
            <a:schemeClr val="accent1"/>
          </a:solidFill>
          <a:ln w="9525">
            <a:solidFill>
              <a:schemeClr val="tx1"/>
            </a:solidFill>
            <a:miter lim="800000"/>
            <a:headEnd/>
            <a:tailEnd/>
          </a:ln>
        </p:spPr>
        <p:txBody>
          <a:bodyPr wrap="none" anchor="ctr"/>
          <a:lstStyle/>
          <a:p>
            <a:endParaRPr lang="es-AR"/>
          </a:p>
        </p:txBody>
      </p:sp>
      <p:sp>
        <p:nvSpPr>
          <p:cNvPr id="471042" name="Rectangle 2"/>
          <p:cNvSpPr>
            <a:spLocks noGrp="1" noChangeArrowheads="1"/>
          </p:cNvSpPr>
          <p:nvPr>
            <p:ph type="title"/>
          </p:nvPr>
        </p:nvSpPr>
        <p:spPr/>
        <p:txBody>
          <a:bodyPr/>
          <a:lstStyle/>
          <a:p>
            <a:pPr eaLnBrk="1" hangingPunct="1">
              <a:defRPr/>
            </a:pPr>
            <a:r>
              <a:rPr lang="es-AR" smtClean="0"/>
              <a:t>Una máquina de Turing</a:t>
            </a:r>
          </a:p>
        </p:txBody>
      </p:sp>
      <p:sp>
        <p:nvSpPr>
          <p:cNvPr id="8196" name="Rectangle 4"/>
          <p:cNvSpPr>
            <a:spLocks noChangeArrowheads="1"/>
          </p:cNvSpPr>
          <p:nvPr/>
        </p:nvSpPr>
        <p:spPr bwMode="auto">
          <a:xfrm>
            <a:off x="1168400" y="2525713"/>
            <a:ext cx="4763" cy="223837"/>
          </a:xfrm>
          <a:prstGeom prst="rect">
            <a:avLst/>
          </a:prstGeom>
          <a:solidFill>
            <a:srgbClr val="FFFFFF"/>
          </a:solidFill>
          <a:ln w="9525">
            <a:noFill/>
            <a:miter lim="800000"/>
            <a:headEnd/>
            <a:tailEnd/>
          </a:ln>
        </p:spPr>
        <p:txBody>
          <a:bodyPr/>
          <a:lstStyle/>
          <a:p>
            <a:endParaRPr lang="es-AR"/>
          </a:p>
        </p:txBody>
      </p:sp>
      <p:sp>
        <p:nvSpPr>
          <p:cNvPr id="8197" name="Rectangle 5"/>
          <p:cNvSpPr>
            <a:spLocks noChangeArrowheads="1"/>
          </p:cNvSpPr>
          <p:nvPr/>
        </p:nvSpPr>
        <p:spPr bwMode="auto">
          <a:xfrm>
            <a:off x="1168400" y="2749550"/>
            <a:ext cx="4763" cy="219075"/>
          </a:xfrm>
          <a:prstGeom prst="rect">
            <a:avLst/>
          </a:prstGeom>
          <a:solidFill>
            <a:srgbClr val="FFFFFF"/>
          </a:solidFill>
          <a:ln w="9525">
            <a:noFill/>
            <a:miter lim="800000"/>
            <a:headEnd/>
            <a:tailEnd/>
          </a:ln>
        </p:spPr>
        <p:txBody>
          <a:bodyPr/>
          <a:lstStyle/>
          <a:p>
            <a:endParaRPr lang="es-AR"/>
          </a:p>
        </p:txBody>
      </p:sp>
      <p:sp>
        <p:nvSpPr>
          <p:cNvPr id="8198" name="Rectangle 7"/>
          <p:cNvSpPr>
            <a:spLocks noChangeArrowheads="1"/>
          </p:cNvSpPr>
          <p:nvPr/>
        </p:nvSpPr>
        <p:spPr bwMode="auto">
          <a:xfrm>
            <a:off x="1168400" y="3187700"/>
            <a:ext cx="4763" cy="223838"/>
          </a:xfrm>
          <a:prstGeom prst="rect">
            <a:avLst/>
          </a:prstGeom>
          <a:solidFill>
            <a:srgbClr val="FFFFFF"/>
          </a:solidFill>
          <a:ln w="9525">
            <a:noFill/>
            <a:miter lim="800000"/>
            <a:headEnd/>
            <a:tailEnd/>
          </a:ln>
        </p:spPr>
        <p:txBody>
          <a:bodyPr/>
          <a:lstStyle/>
          <a:p>
            <a:endParaRPr lang="es-AR"/>
          </a:p>
        </p:txBody>
      </p:sp>
      <p:sp>
        <p:nvSpPr>
          <p:cNvPr id="471056" name="Rectangle 16"/>
          <p:cNvSpPr>
            <a:spLocks noChangeArrowheads="1"/>
          </p:cNvSpPr>
          <p:nvPr/>
        </p:nvSpPr>
        <p:spPr bwMode="auto">
          <a:xfrm>
            <a:off x="0" y="981075"/>
            <a:ext cx="9144000" cy="6477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107" charset="2"/>
              <a:buChar char="Ø"/>
              <a:defRPr/>
            </a:pPr>
            <a:r>
              <a:rPr lang="en-US" sz="2400">
                <a:effectLst>
                  <a:outerShdw blurRad="38100" dist="38100" dir="2700000" algn="tl">
                    <a:srgbClr val="000000"/>
                  </a:outerShdw>
                </a:effectLst>
              </a:rPr>
              <a:t>La salida se obtiene directamente en la cinta:</a:t>
            </a:r>
          </a:p>
        </p:txBody>
      </p:sp>
      <p:grpSp>
        <p:nvGrpSpPr>
          <p:cNvPr id="8200" name="Group 243"/>
          <p:cNvGrpSpPr>
            <a:grpSpLocks/>
          </p:cNvGrpSpPr>
          <p:nvPr/>
        </p:nvGrpSpPr>
        <p:grpSpPr bwMode="auto">
          <a:xfrm>
            <a:off x="5549900" y="1557338"/>
            <a:ext cx="3594100" cy="4986337"/>
            <a:chOff x="643" y="962"/>
            <a:chExt cx="1867" cy="2852"/>
          </a:xfrm>
        </p:grpSpPr>
        <p:sp>
          <p:nvSpPr>
            <p:cNvPr id="471284" name="Rectangle 244"/>
            <p:cNvSpPr>
              <a:spLocks noChangeArrowheads="1"/>
            </p:cNvSpPr>
            <p:nvPr/>
          </p:nvSpPr>
          <p:spPr bwMode="auto">
            <a:xfrm>
              <a:off x="643" y="962"/>
              <a:ext cx="270"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latin typeface="Arial Unicode MS" pitchFamily="-107" charset="0"/>
                </a:rPr>
                <a:t>Paso</a:t>
              </a:r>
              <a:endParaRPr lang="es-ES" sz="3200">
                <a:effectLst>
                  <a:outerShdw blurRad="38100" dist="38100" dir="2700000" algn="tl">
                    <a:srgbClr val="000000"/>
                  </a:outerShdw>
                </a:effectLst>
              </a:endParaRPr>
            </a:p>
          </p:txBody>
        </p:sp>
        <p:sp>
          <p:nvSpPr>
            <p:cNvPr id="471285" name="Rectangle 245"/>
            <p:cNvSpPr>
              <a:spLocks noChangeArrowheads="1"/>
            </p:cNvSpPr>
            <p:nvPr/>
          </p:nvSpPr>
          <p:spPr bwMode="auto">
            <a:xfrm>
              <a:off x="1014" y="962"/>
              <a:ext cx="370"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latin typeface="Arial Unicode MS" pitchFamily="-107" charset="0"/>
                </a:rPr>
                <a:t>Estado</a:t>
              </a:r>
              <a:endParaRPr lang="es-ES" sz="3200">
                <a:effectLst>
                  <a:outerShdw blurRad="38100" dist="38100" dir="2700000" algn="tl">
                    <a:srgbClr val="000000"/>
                  </a:outerShdw>
                </a:effectLst>
              </a:endParaRPr>
            </a:p>
          </p:txBody>
        </p:sp>
        <p:sp>
          <p:nvSpPr>
            <p:cNvPr id="471286" name="Rectangle 246"/>
            <p:cNvSpPr>
              <a:spLocks noChangeArrowheads="1"/>
            </p:cNvSpPr>
            <p:nvPr/>
          </p:nvSpPr>
          <p:spPr bwMode="auto">
            <a:xfrm>
              <a:off x="1871" y="962"/>
              <a:ext cx="277"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latin typeface="Arial Unicode MS" pitchFamily="-107" charset="0"/>
                </a:rPr>
                <a:t>Cinta</a:t>
              </a:r>
              <a:endParaRPr lang="es-ES" sz="3200">
                <a:effectLst>
                  <a:outerShdw blurRad="38100" dist="38100" dir="2700000" algn="tl">
                    <a:srgbClr val="000000"/>
                  </a:outerShdw>
                </a:effectLst>
              </a:endParaRPr>
            </a:p>
          </p:txBody>
        </p:sp>
        <p:sp>
          <p:nvSpPr>
            <p:cNvPr id="471287" name="Rectangle 247"/>
            <p:cNvSpPr>
              <a:spLocks noChangeArrowheads="1"/>
            </p:cNvSpPr>
            <p:nvPr/>
          </p:nvSpPr>
          <p:spPr bwMode="auto">
            <a:xfrm>
              <a:off x="759" y="1183"/>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288" name="Rectangle 248"/>
            <p:cNvSpPr>
              <a:spLocks noChangeArrowheads="1"/>
            </p:cNvSpPr>
            <p:nvPr/>
          </p:nvSpPr>
          <p:spPr bwMode="auto">
            <a:xfrm>
              <a:off x="1138" y="1183"/>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S1</a:t>
              </a:r>
              <a:endParaRPr lang="es-ES" sz="3200">
                <a:effectLst>
                  <a:outerShdw blurRad="38100" dist="38100" dir="2700000" algn="tl">
                    <a:srgbClr val="000000"/>
                  </a:outerShdw>
                </a:effectLst>
              </a:endParaRPr>
            </a:p>
          </p:txBody>
        </p:sp>
        <p:sp>
          <p:nvSpPr>
            <p:cNvPr id="471289" name="Rectangle 249"/>
            <p:cNvSpPr>
              <a:spLocks noChangeArrowheads="1"/>
            </p:cNvSpPr>
            <p:nvPr/>
          </p:nvSpPr>
          <p:spPr bwMode="auto">
            <a:xfrm>
              <a:off x="1688" y="1179"/>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290" name="Rectangle 250"/>
            <p:cNvSpPr>
              <a:spLocks noChangeArrowheads="1"/>
            </p:cNvSpPr>
            <p:nvPr/>
          </p:nvSpPr>
          <p:spPr bwMode="auto">
            <a:xfrm>
              <a:off x="1877" y="1183"/>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291" name="Rectangle 251"/>
            <p:cNvSpPr>
              <a:spLocks noChangeArrowheads="1"/>
            </p:cNvSpPr>
            <p:nvPr/>
          </p:nvSpPr>
          <p:spPr bwMode="auto">
            <a:xfrm>
              <a:off x="2083" y="1183"/>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292" name="Rectangle 252"/>
            <p:cNvSpPr>
              <a:spLocks noChangeArrowheads="1"/>
            </p:cNvSpPr>
            <p:nvPr/>
          </p:nvSpPr>
          <p:spPr bwMode="auto">
            <a:xfrm>
              <a:off x="2271" y="1183"/>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293" name="Rectangle 253"/>
            <p:cNvSpPr>
              <a:spLocks noChangeArrowheads="1"/>
            </p:cNvSpPr>
            <p:nvPr/>
          </p:nvSpPr>
          <p:spPr bwMode="auto">
            <a:xfrm>
              <a:off x="2459" y="1183"/>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294" name="Rectangle 254"/>
            <p:cNvSpPr>
              <a:spLocks noChangeArrowheads="1"/>
            </p:cNvSpPr>
            <p:nvPr/>
          </p:nvSpPr>
          <p:spPr bwMode="auto">
            <a:xfrm>
              <a:off x="759" y="135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2</a:t>
              </a:r>
              <a:endParaRPr lang="es-ES" sz="3200">
                <a:effectLst>
                  <a:outerShdw blurRad="38100" dist="38100" dir="2700000" algn="tl">
                    <a:srgbClr val="000000"/>
                  </a:outerShdw>
                </a:effectLst>
              </a:endParaRPr>
            </a:p>
          </p:txBody>
        </p:sp>
        <p:sp>
          <p:nvSpPr>
            <p:cNvPr id="471295" name="Rectangle 255"/>
            <p:cNvSpPr>
              <a:spLocks noChangeArrowheads="1"/>
            </p:cNvSpPr>
            <p:nvPr/>
          </p:nvSpPr>
          <p:spPr bwMode="auto">
            <a:xfrm>
              <a:off x="1138" y="1359"/>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S2</a:t>
              </a:r>
              <a:endParaRPr lang="es-ES" sz="3200">
                <a:effectLst>
                  <a:outerShdw blurRad="38100" dist="38100" dir="2700000" algn="tl">
                    <a:srgbClr val="000000"/>
                  </a:outerShdw>
                </a:effectLst>
              </a:endParaRPr>
            </a:p>
          </p:txBody>
        </p:sp>
        <p:sp>
          <p:nvSpPr>
            <p:cNvPr id="471296" name="Rectangle 256"/>
            <p:cNvSpPr>
              <a:spLocks noChangeArrowheads="1"/>
            </p:cNvSpPr>
            <p:nvPr/>
          </p:nvSpPr>
          <p:spPr bwMode="auto">
            <a:xfrm>
              <a:off x="1688" y="135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297" name="Rectangle 257"/>
            <p:cNvSpPr>
              <a:spLocks noChangeArrowheads="1"/>
            </p:cNvSpPr>
            <p:nvPr/>
          </p:nvSpPr>
          <p:spPr bwMode="auto">
            <a:xfrm>
              <a:off x="1877" y="1355"/>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298" name="Rectangle 258"/>
            <p:cNvSpPr>
              <a:spLocks noChangeArrowheads="1"/>
            </p:cNvSpPr>
            <p:nvPr/>
          </p:nvSpPr>
          <p:spPr bwMode="auto">
            <a:xfrm>
              <a:off x="2083" y="1359"/>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299" name="Rectangle 259"/>
            <p:cNvSpPr>
              <a:spLocks noChangeArrowheads="1"/>
            </p:cNvSpPr>
            <p:nvPr/>
          </p:nvSpPr>
          <p:spPr bwMode="auto">
            <a:xfrm>
              <a:off x="2271" y="1359"/>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00" name="Rectangle 260"/>
            <p:cNvSpPr>
              <a:spLocks noChangeArrowheads="1"/>
            </p:cNvSpPr>
            <p:nvPr/>
          </p:nvSpPr>
          <p:spPr bwMode="auto">
            <a:xfrm>
              <a:off x="2459" y="1359"/>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01" name="Rectangle 261"/>
            <p:cNvSpPr>
              <a:spLocks noChangeArrowheads="1"/>
            </p:cNvSpPr>
            <p:nvPr/>
          </p:nvSpPr>
          <p:spPr bwMode="auto">
            <a:xfrm>
              <a:off x="759" y="153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3</a:t>
              </a:r>
              <a:endParaRPr lang="es-ES" sz="3200">
                <a:effectLst>
                  <a:outerShdw blurRad="38100" dist="38100" dir="2700000" algn="tl">
                    <a:srgbClr val="000000"/>
                  </a:outerShdw>
                </a:effectLst>
              </a:endParaRPr>
            </a:p>
          </p:txBody>
        </p:sp>
        <p:sp>
          <p:nvSpPr>
            <p:cNvPr id="471302" name="Rectangle 262"/>
            <p:cNvSpPr>
              <a:spLocks noChangeArrowheads="1"/>
            </p:cNvSpPr>
            <p:nvPr/>
          </p:nvSpPr>
          <p:spPr bwMode="auto">
            <a:xfrm>
              <a:off x="1138" y="1534"/>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S2</a:t>
              </a:r>
              <a:endParaRPr lang="es-ES" sz="3200">
                <a:effectLst>
                  <a:outerShdw blurRad="38100" dist="38100" dir="2700000" algn="tl">
                    <a:srgbClr val="000000"/>
                  </a:outerShdw>
                </a:effectLst>
              </a:endParaRPr>
            </a:p>
          </p:txBody>
        </p:sp>
        <p:sp>
          <p:nvSpPr>
            <p:cNvPr id="471303" name="Rectangle 263"/>
            <p:cNvSpPr>
              <a:spLocks noChangeArrowheads="1"/>
            </p:cNvSpPr>
            <p:nvPr/>
          </p:nvSpPr>
          <p:spPr bwMode="auto">
            <a:xfrm>
              <a:off x="1688" y="153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04" name="Rectangle 264"/>
            <p:cNvSpPr>
              <a:spLocks noChangeArrowheads="1"/>
            </p:cNvSpPr>
            <p:nvPr/>
          </p:nvSpPr>
          <p:spPr bwMode="auto">
            <a:xfrm>
              <a:off x="1877" y="153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05" name="Rectangle 265"/>
            <p:cNvSpPr>
              <a:spLocks noChangeArrowheads="1"/>
            </p:cNvSpPr>
            <p:nvPr/>
          </p:nvSpPr>
          <p:spPr bwMode="auto">
            <a:xfrm>
              <a:off x="2067" y="1531"/>
              <a:ext cx="68" cy="157"/>
            </a:xfrm>
            <a:prstGeom prst="rect">
              <a:avLst/>
            </a:prstGeom>
            <a:noFill/>
            <a:ln w="9525">
              <a:noFill/>
              <a:miter lim="800000"/>
              <a:headEnd/>
              <a:tailEnd/>
            </a:ln>
          </p:spPr>
          <p:txBody>
            <a:bodyPr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06" name="Rectangle 266"/>
            <p:cNvSpPr>
              <a:spLocks noChangeArrowheads="1"/>
            </p:cNvSpPr>
            <p:nvPr/>
          </p:nvSpPr>
          <p:spPr bwMode="auto">
            <a:xfrm>
              <a:off x="2271" y="1534"/>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07" name="Rectangle 267"/>
            <p:cNvSpPr>
              <a:spLocks noChangeArrowheads="1"/>
            </p:cNvSpPr>
            <p:nvPr/>
          </p:nvSpPr>
          <p:spPr bwMode="auto">
            <a:xfrm>
              <a:off x="2459" y="1534"/>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08" name="Rectangle 268"/>
            <p:cNvSpPr>
              <a:spLocks noChangeArrowheads="1"/>
            </p:cNvSpPr>
            <p:nvPr/>
          </p:nvSpPr>
          <p:spPr bwMode="auto">
            <a:xfrm>
              <a:off x="759" y="1706"/>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4</a:t>
              </a:r>
              <a:endParaRPr lang="es-ES" sz="3200">
                <a:effectLst>
                  <a:outerShdw blurRad="38100" dist="38100" dir="2700000" algn="tl">
                    <a:srgbClr val="000000"/>
                  </a:outerShdw>
                </a:effectLst>
              </a:endParaRPr>
            </a:p>
          </p:txBody>
        </p:sp>
        <p:sp>
          <p:nvSpPr>
            <p:cNvPr id="471309" name="Rectangle 269"/>
            <p:cNvSpPr>
              <a:spLocks noChangeArrowheads="1"/>
            </p:cNvSpPr>
            <p:nvPr/>
          </p:nvSpPr>
          <p:spPr bwMode="auto">
            <a:xfrm>
              <a:off x="1138" y="1706"/>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S3</a:t>
              </a:r>
              <a:endParaRPr lang="es-ES" sz="3200">
                <a:effectLst>
                  <a:outerShdw blurRad="38100" dist="38100" dir="2700000" algn="tl">
                    <a:srgbClr val="000000"/>
                  </a:outerShdw>
                </a:effectLst>
              </a:endParaRPr>
            </a:p>
          </p:txBody>
        </p:sp>
        <p:sp>
          <p:nvSpPr>
            <p:cNvPr id="471310" name="Rectangle 270"/>
            <p:cNvSpPr>
              <a:spLocks noChangeArrowheads="1"/>
            </p:cNvSpPr>
            <p:nvPr/>
          </p:nvSpPr>
          <p:spPr bwMode="auto">
            <a:xfrm>
              <a:off x="1688" y="1706"/>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11" name="Rectangle 271"/>
            <p:cNvSpPr>
              <a:spLocks noChangeArrowheads="1"/>
            </p:cNvSpPr>
            <p:nvPr/>
          </p:nvSpPr>
          <p:spPr bwMode="auto">
            <a:xfrm>
              <a:off x="1877" y="1706"/>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12" name="Rectangle 272"/>
            <p:cNvSpPr>
              <a:spLocks noChangeArrowheads="1"/>
            </p:cNvSpPr>
            <p:nvPr/>
          </p:nvSpPr>
          <p:spPr bwMode="auto">
            <a:xfrm>
              <a:off x="2067" y="1706"/>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13" name="Rectangle 273"/>
            <p:cNvSpPr>
              <a:spLocks noChangeArrowheads="1"/>
            </p:cNvSpPr>
            <p:nvPr/>
          </p:nvSpPr>
          <p:spPr bwMode="auto">
            <a:xfrm>
              <a:off x="2256" y="1703"/>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14" name="Rectangle 274"/>
            <p:cNvSpPr>
              <a:spLocks noChangeArrowheads="1"/>
            </p:cNvSpPr>
            <p:nvPr/>
          </p:nvSpPr>
          <p:spPr bwMode="auto">
            <a:xfrm>
              <a:off x="2459" y="1706"/>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15" name="Rectangle 275"/>
            <p:cNvSpPr>
              <a:spLocks noChangeArrowheads="1"/>
            </p:cNvSpPr>
            <p:nvPr/>
          </p:nvSpPr>
          <p:spPr bwMode="auto">
            <a:xfrm>
              <a:off x="759" y="18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5</a:t>
              </a:r>
              <a:endParaRPr lang="es-ES" sz="3200">
                <a:effectLst>
                  <a:outerShdw blurRad="38100" dist="38100" dir="2700000" algn="tl">
                    <a:srgbClr val="000000"/>
                  </a:outerShdw>
                </a:effectLst>
              </a:endParaRPr>
            </a:p>
          </p:txBody>
        </p:sp>
        <p:sp>
          <p:nvSpPr>
            <p:cNvPr id="471316" name="Rectangle 276"/>
            <p:cNvSpPr>
              <a:spLocks noChangeArrowheads="1"/>
            </p:cNvSpPr>
            <p:nvPr/>
          </p:nvSpPr>
          <p:spPr bwMode="auto">
            <a:xfrm>
              <a:off x="1138" y="1882"/>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S4</a:t>
              </a:r>
              <a:endParaRPr lang="es-ES" sz="3200">
                <a:effectLst>
                  <a:outerShdw blurRad="38100" dist="38100" dir="2700000" algn="tl">
                    <a:srgbClr val="000000"/>
                  </a:outerShdw>
                </a:effectLst>
              </a:endParaRPr>
            </a:p>
          </p:txBody>
        </p:sp>
        <p:sp>
          <p:nvSpPr>
            <p:cNvPr id="471317" name="Rectangle 277"/>
            <p:cNvSpPr>
              <a:spLocks noChangeArrowheads="1"/>
            </p:cNvSpPr>
            <p:nvPr/>
          </p:nvSpPr>
          <p:spPr bwMode="auto">
            <a:xfrm>
              <a:off x="1688" y="18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18" name="Rectangle 278"/>
            <p:cNvSpPr>
              <a:spLocks noChangeArrowheads="1"/>
            </p:cNvSpPr>
            <p:nvPr/>
          </p:nvSpPr>
          <p:spPr bwMode="auto">
            <a:xfrm>
              <a:off x="1877" y="18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19" name="Rectangle 279"/>
            <p:cNvSpPr>
              <a:spLocks noChangeArrowheads="1"/>
            </p:cNvSpPr>
            <p:nvPr/>
          </p:nvSpPr>
          <p:spPr bwMode="auto">
            <a:xfrm>
              <a:off x="2067" y="1877"/>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20" name="Rectangle 280"/>
            <p:cNvSpPr>
              <a:spLocks noChangeArrowheads="1"/>
            </p:cNvSpPr>
            <p:nvPr/>
          </p:nvSpPr>
          <p:spPr bwMode="auto">
            <a:xfrm>
              <a:off x="2256" y="18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21" name="Rectangle 281"/>
            <p:cNvSpPr>
              <a:spLocks noChangeArrowheads="1"/>
            </p:cNvSpPr>
            <p:nvPr/>
          </p:nvSpPr>
          <p:spPr bwMode="auto">
            <a:xfrm>
              <a:off x="2459" y="1882"/>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22" name="Rectangle 282"/>
            <p:cNvSpPr>
              <a:spLocks noChangeArrowheads="1"/>
            </p:cNvSpPr>
            <p:nvPr/>
          </p:nvSpPr>
          <p:spPr bwMode="auto">
            <a:xfrm>
              <a:off x="759" y="205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6</a:t>
              </a:r>
              <a:endParaRPr lang="es-ES" sz="3200">
                <a:effectLst>
                  <a:outerShdw blurRad="38100" dist="38100" dir="2700000" algn="tl">
                    <a:srgbClr val="000000"/>
                  </a:outerShdw>
                </a:effectLst>
              </a:endParaRPr>
            </a:p>
          </p:txBody>
        </p:sp>
        <p:sp>
          <p:nvSpPr>
            <p:cNvPr id="471323" name="Rectangle 283"/>
            <p:cNvSpPr>
              <a:spLocks noChangeArrowheads="1"/>
            </p:cNvSpPr>
            <p:nvPr/>
          </p:nvSpPr>
          <p:spPr bwMode="auto">
            <a:xfrm>
              <a:off x="1138" y="2058"/>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S5</a:t>
              </a:r>
              <a:endParaRPr lang="es-ES" sz="3200">
                <a:effectLst>
                  <a:outerShdw blurRad="38100" dist="38100" dir="2700000" algn="tl">
                    <a:srgbClr val="000000"/>
                  </a:outerShdw>
                </a:effectLst>
              </a:endParaRPr>
            </a:p>
          </p:txBody>
        </p:sp>
        <p:sp>
          <p:nvSpPr>
            <p:cNvPr id="471324" name="Rectangle 284"/>
            <p:cNvSpPr>
              <a:spLocks noChangeArrowheads="1"/>
            </p:cNvSpPr>
            <p:nvPr/>
          </p:nvSpPr>
          <p:spPr bwMode="auto">
            <a:xfrm>
              <a:off x="1688" y="205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25" name="Rectangle 285"/>
            <p:cNvSpPr>
              <a:spLocks noChangeArrowheads="1"/>
            </p:cNvSpPr>
            <p:nvPr/>
          </p:nvSpPr>
          <p:spPr bwMode="auto">
            <a:xfrm>
              <a:off x="1877" y="2053"/>
              <a:ext cx="66" cy="153"/>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326" name="Rectangle 286"/>
            <p:cNvSpPr>
              <a:spLocks noChangeArrowheads="1"/>
            </p:cNvSpPr>
            <p:nvPr/>
          </p:nvSpPr>
          <p:spPr bwMode="auto">
            <a:xfrm>
              <a:off x="2067" y="205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27" name="Rectangle 287"/>
            <p:cNvSpPr>
              <a:spLocks noChangeArrowheads="1"/>
            </p:cNvSpPr>
            <p:nvPr/>
          </p:nvSpPr>
          <p:spPr bwMode="auto">
            <a:xfrm>
              <a:off x="2256" y="205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28" name="Rectangle 288"/>
            <p:cNvSpPr>
              <a:spLocks noChangeArrowheads="1"/>
            </p:cNvSpPr>
            <p:nvPr/>
          </p:nvSpPr>
          <p:spPr bwMode="auto">
            <a:xfrm>
              <a:off x="2459" y="2058"/>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29" name="Rectangle 289"/>
            <p:cNvSpPr>
              <a:spLocks noChangeArrowheads="1"/>
            </p:cNvSpPr>
            <p:nvPr/>
          </p:nvSpPr>
          <p:spPr bwMode="auto">
            <a:xfrm>
              <a:off x="759" y="222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7</a:t>
              </a:r>
              <a:endParaRPr lang="es-ES" sz="3200">
                <a:effectLst>
                  <a:outerShdw blurRad="38100" dist="38100" dir="2700000" algn="tl">
                    <a:srgbClr val="000000"/>
                  </a:outerShdw>
                </a:effectLst>
              </a:endParaRPr>
            </a:p>
          </p:txBody>
        </p:sp>
        <p:sp>
          <p:nvSpPr>
            <p:cNvPr id="471330" name="Rectangle 290"/>
            <p:cNvSpPr>
              <a:spLocks noChangeArrowheads="1"/>
            </p:cNvSpPr>
            <p:nvPr/>
          </p:nvSpPr>
          <p:spPr bwMode="auto">
            <a:xfrm>
              <a:off x="1138" y="2229"/>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S5</a:t>
              </a:r>
              <a:endParaRPr lang="es-ES" sz="3200">
                <a:effectLst>
                  <a:outerShdw blurRad="38100" dist="38100" dir="2700000" algn="tl">
                    <a:srgbClr val="000000"/>
                  </a:outerShdw>
                </a:effectLst>
              </a:endParaRPr>
            </a:p>
          </p:txBody>
        </p:sp>
        <p:sp>
          <p:nvSpPr>
            <p:cNvPr id="471331" name="Rectangle 291"/>
            <p:cNvSpPr>
              <a:spLocks noChangeArrowheads="1"/>
            </p:cNvSpPr>
            <p:nvPr/>
          </p:nvSpPr>
          <p:spPr bwMode="auto">
            <a:xfrm>
              <a:off x="1688" y="2225"/>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32" name="Rectangle 292"/>
            <p:cNvSpPr>
              <a:spLocks noChangeArrowheads="1"/>
            </p:cNvSpPr>
            <p:nvPr/>
          </p:nvSpPr>
          <p:spPr bwMode="auto">
            <a:xfrm>
              <a:off x="1877" y="222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33" name="Rectangle 293"/>
            <p:cNvSpPr>
              <a:spLocks noChangeArrowheads="1"/>
            </p:cNvSpPr>
            <p:nvPr/>
          </p:nvSpPr>
          <p:spPr bwMode="auto">
            <a:xfrm>
              <a:off x="2067" y="222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34" name="Rectangle 294"/>
            <p:cNvSpPr>
              <a:spLocks noChangeArrowheads="1"/>
            </p:cNvSpPr>
            <p:nvPr/>
          </p:nvSpPr>
          <p:spPr bwMode="auto">
            <a:xfrm>
              <a:off x="2256" y="2229"/>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35" name="Rectangle 295"/>
            <p:cNvSpPr>
              <a:spLocks noChangeArrowheads="1"/>
            </p:cNvSpPr>
            <p:nvPr/>
          </p:nvSpPr>
          <p:spPr bwMode="auto">
            <a:xfrm>
              <a:off x="2459" y="2229"/>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36" name="Rectangle 296"/>
            <p:cNvSpPr>
              <a:spLocks noChangeArrowheads="1"/>
            </p:cNvSpPr>
            <p:nvPr/>
          </p:nvSpPr>
          <p:spPr bwMode="auto">
            <a:xfrm>
              <a:off x="759" y="240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8</a:t>
              </a:r>
              <a:endParaRPr lang="es-ES" sz="3200">
                <a:effectLst>
                  <a:outerShdw blurRad="38100" dist="38100" dir="2700000" algn="tl">
                    <a:srgbClr val="000000"/>
                  </a:outerShdw>
                </a:effectLst>
              </a:endParaRPr>
            </a:p>
          </p:txBody>
        </p:sp>
        <p:sp>
          <p:nvSpPr>
            <p:cNvPr id="471337" name="Rectangle 297"/>
            <p:cNvSpPr>
              <a:spLocks noChangeArrowheads="1"/>
            </p:cNvSpPr>
            <p:nvPr/>
          </p:nvSpPr>
          <p:spPr bwMode="auto">
            <a:xfrm>
              <a:off x="1138" y="2405"/>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S1</a:t>
              </a:r>
              <a:endParaRPr lang="es-ES" sz="3200">
                <a:effectLst>
                  <a:outerShdw blurRad="38100" dist="38100" dir="2700000" algn="tl">
                    <a:srgbClr val="000000"/>
                  </a:outerShdw>
                </a:effectLst>
              </a:endParaRPr>
            </a:p>
          </p:txBody>
        </p:sp>
        <p:sp>
          <p:nvSpPr>
            <p:cNvPr id="471338" name="Rectangle 298"/>
            <p:cNvSpPr>
              <a:spLocks noChangeArrowheads="1"/>
            </p:cNvSpPr>
            <p:nvPr/>
          </p:nvSpPr>
          <p:spPr bwMode="auto">
            <a:xfrm>
              <a:off x="1688" y="240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39" name="Rectangle 299"/>
            <p:cNvSpPr>
              <a:spLocks noChangeArrowheads="1"/>
            </p:cNvSpPr>
            <p:nvPr/>
          </p:nvSpPr>
          <p:spPr bwMode="auto">
            <a:xfrm>
              <a:off x="1877" y="2401"/>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340" name="Rectangle 300"/>
            <p:cNvSpPr>
              <a:spLocks noChangeArrowheads="1"/>
            </p:cNvSpPr>
            <p:nvPr/>
          </p:nvSpPr>
          <p:spPr bwMode="auto">
            <a:xfrm>
              <a:off x="2067" y="240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41" name="Rectangle 301"/>
            <p:cNvSpPr>
              <a:spLocks noChangeArrowheads="1"/>
            </p:cNvSpPr>
            <p:nvPr/>
          </p:nvSpPr>
          <p:spPr bwMode="auto">
            <a:xfrm>
              <a:off x="2256" y="240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42" name="Rectangle 302"/>
            <p:cNvSpPr>
              <a:spLocks noChangeArrowheads="1"/>
            </p:cNvSpPr>
            <p:nvPr/>
          </p:nvSpPr>
          <p:spPr bwMode="auto">
            <a:xfrm>
              <a:off x="2459" y="2405"/>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43" name="Rectangle 303"/>
            <p:cNvSpPr>
              <a:spLocks noChangeArrowheads="1"/>
            </p:cNvSpPr>
            <p:nvPr/>
          </p:nvSpPr>
          <p:spPr bwMode="auto">
            <a:xfrm>
              <a:off x="759" y="25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9</a:t>
              </a:r>
              <a:endParaRPr lang="es-ES" sz="3200">
                <a:effectLst>
                  <a:outerShdw blurRad="38100" dist="38100" dir="2700000" algn="tl">
                    <a:srgbClr val="000000"/>
                  </a:outerShdw>
                </a:effectLst>
              </a:endParaRPr>
            </a:p>
          </p:txBody>
        </p:sp>
        <p:sp>
          <p:nvSpPr>
            <p:cNvPr id="471344" name="Rectangle 304"/>
            <p:cNvSpPr>
              <a:spLocks noChangeArrowheads="1"/>
            </p:cNvSpPr>
            <p:nvPr/>
          </p:nvSpPr>
          <p:spPr bwMode="auto">
            <a:xfrm>
              <a:off x="1138" y="2582"/>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S2</a:t>
              </a:r>
              <a:endParaRPr lang="es-ES" sz="3200">
                <a:effectLst>
                  <a:outerShdw blurRad="38100" dist="38100" dir="2700000" algn="tl">
                    <a:srgbClr val="000000"/>
                  </a:outerShdw>
                </a:effectLst>
              </a:endParaRPr>
            </a:p>
          </p:txBody>
        </p:sp>
        <p:sp>
          <p:nvSpPr>
            <p:cNvPr id="471345" name="Rectangle 305"/>
            <p:cNvSpPr>
              <a:spLocks noChangeArrowheads="1"/>
            </p:cNvSpPr>
            <p:nvPr/>
          </p:nvSpPr>
          <p:spPr bwMode="auto">
            <a:xfrm>
              <a:off x="1688" y="25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46" name="Rectangle 306"/>
            <p:cNvSpPr>
              <a:spLocks noChangeArrowheads="1"/>
            </p:cNvSpPr>
            <p:nvPr/>
          </p:nvSpPr>
          <p:spPr bwMode="auto">
            <a:xfrm>
              <a:off x="1877" y="25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47" name="Rectangle 307"/>
            <p:cNvSpPr>
              <a:spLocks noChangeArrowheads="1"/>
            </p:cNvSpPr>
            <p:nvPr/>
          </p:nvSpPr>
          <p:spPr bwMode="auto">
            <a:xfrm>
              <a:off x="2067" y="2577"/>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48" name="Rectangle 308"/>
            <p:cNvSpPr>
              <a:spLocks noChangeArrowheads="1"/>
            </p:cNvSpPr>
            <p:nvPr/>
          </p:nvSpPr>
          <p:spPr bwMode="auto">
            <a:xfrm>
              <a:off x="2256" y="2582"/>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49" name="Rectangle 309"/>
            <p:cNvSpPr>
              <a:spLocks noChangeArrowheads="1"/>
            </p:cNvSpPr>
            <p:nvPr/>
          </p:nvSpPr>
          <p:spPr bwMode="auto">
            <a:xfrm>
              <a:off x="2459" y="2582"/>
              <a:ext cx="39"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50" name="Rectangle 310"/>
            <p:cNvSpPr>
              <a:spLocks noChangeArrowheads="1"/>
            </p:cNvSpPr>
            <p:nvPr/>
          </p:nvSpPr>
          <p:spPr bwMode="auto">
            <a:xfrm>
              <a:off x="729" y="2724"/>
              <a:ext cx="132"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10</a:t>
              </a:r>
              <a:endParaRPr lang="es-ES" sz="3200">
                <a:effectLst>
                  <a:outerShdw blurRad="38100" dist="38100" dir="2700000" algn="tl">
                    <a:srgbClr val="000000"/>
                  </a:outerShdw>
                </a:effectLst>
              </a:endParaRPr>
            </a:p>
          </p:txBody>
        </p:sp>
        <p:sp>
          <p:nvSpPr>
            <p:cNvPr id="471351" name="Rectangle 311"/>
            <p:cNvSpPr>
              <a:spLocks noChangeArrowheads="1"/>
            </p:cNvSpPr>
            <p:nvPr/>
          </p:nvSpPr>
          <p:spPr bwMode="auto">
            <a:xfrm>
              <a:off x="1138" y="2724"/>
              <a:ext cx="145"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S3</a:t>
              </a:r>
              <a:endParaRPr lang="es-ES" sz="3200">
                <a:effectLst>
                  <a:outerShdw blurRad="38100" dist="38100" dir="2700000" algn="tl">
                    <a:srgbClr val="000000"/>
                  </a:outerShdw>
                </a:effectLst>
              </a:endParaRPr>
            </a:p>
          </p:txBody>
        </p:sp>
        <p:sp>
          <p:nvSpPr>
            <p:cNvPr id="471352" name="Rectangle 312"/>
            <p:cNvSpPr>
              <a:spLocks noChangeArrowheads="1"/>
            </p:cNvSpPr>
            <p:nvPr/>
          </p:nvSpPr>
          <p:spPr bwMode="auto">
            <a:xfrm>
              <a:off x="1688" y="2724"/>
              <a:ext cx="66"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53" name="Rectangle 313"/>
            <p:cNvSpPr>
              <a:spLocks noChangeArrowheads="1"/>
            </p:cNvSpPr>
            <p:nvPr/>
          </p:nvSpPr>
          <p:spPr bwMode="auto">
            <a:xfrm>
              <a:off x="1877" y="2724"/>
              <a:ext cx="66"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54" name="Rectangle 314"/>
            <p:cNvSpPr>
              <a:spLocks noChangeArrowheads="1"/>
            </p:cNvSpPr>
            <p:nvPr/>
          </p:nvSpPr>
          <p:spPr bwMode="auto">
            <a:xfrm>
              <a:off x="2067" y="2724"/>
              <a:ext cx="66"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55" name="Rectangle 315"/>
            <p:cNvSpPr>
              <a:spLocks noChangeArrowheads="1"/>
            </p:cNvSpPr>
            <p:nvPr/>
          </p:nvSpPr>
          <p:spPr bwMode="auto">
            <a:xfrm>
              <a:off x="2256" y="2720"/>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356" name="Rectangle 316"/>
            <p:cNvSpPr>
              <a:spLocks noChangeArrowheads="1"/>
            </p:cNvSpPr>
            <p:nvPr/>
          </p:nvSpPr>
          <p:spPr bwMode="auto">
            <a:xfrm>
              <a:off x="2459" y="2724"/>
              <a:ext cx="39" cy="153"/>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a:t>
              </a:r>
              <a:endParaRPr lang="es-ES" sz="3200">
                <a:effectLst>
                  <a:outerShdw blurRad="38100" dist="38100" dir="2700000" algn="tl">
                    <a:srgbClr val="000000"/>
                  </a:outerShdw>
                </a:effectLst>
              </a:endParaRPr>
            </a:p>
          </p:txBody>
        </p:sp>
        <p:sp>
          <p:nvSpPr>
            <p:cNvPr id="471357" name="Rectangle 317"/>
            <p:cNvSpPr>
              <a:spLocks noChangeArrowheads="1"/>
            </p:cNvSpPr>
            <p:nvPr/>
          </p:nvSpPr>
          <p:spPr bwMode="auto">
            <a:xfrm>
              <a:off x="729" y="2874"/>
              <a:ext cx="132"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11</a:t>
              </a:r>
              <a:endParaRPr lang="es-ES" sz="3200">
                <a:effectLst>
                  <a:outerShdw blurRad="38100" dist="38100" dir="2700000" algn="tl">
                    <a:srgbClr val="000000"/>
                  </a:outerShdw>
                </a:effectLst>
              </a:endParaRPr>
            </a:p>
          </p:txBody>
        </p:sp>
        <p:sp>
          <p:nvSpPr>
            <p:cNvPr id="471358" name="Rectangle 318"/>
            <p:cNvSpPr>
              <a:spLocks noChangeArrowheads="1"/>
            </p:cNvSpPr>
            <p:nvPr/>
          </p:nvSpPr>
          <p:spPr bwMode="auto">
            <a:xfrm>
              <a:off x="1138" y="2874"/>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S3</a:t>
              </a:r>
              <a:endParaRPr lang="es-ES" sz="3200">
                <a:effectLst>
                  <a:outerShdw blurRad="38100" dist="38100" dir="2700000" algn="tl">
                    <a:srgbClr val="000000"/>
                  </a:outerShdw>
                </a:effectLst>
              </a:endParaRPr>
            </a:p>
          </p:txBody>
        </p:sp>
        <p:sp>
          <p:nvSpPr>
            <p:cNvPr id="471359" name="Rectangle 319"/>
            <p:cNvSpPr>
              <a:spLocks noChangeArrowheads="1"/>
            </p:cNvSpPr>
            <p:nvPr/>
          </p:nvSpPr>
          <p:spPr bwMode="auto">
            <a:xfrm>
              <a:off x="1688" y="287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60" name="Rectangle 320"/>
            <p:cNvSpPr>
              <a:spLocks noChangeArrowheads="1"/>
            </p:cNvSpPr>
            <p:nvPr/>
          </p:nvSpPr>
          <p:spPr bwMode="auto">
            <a:xfrm>
              <a:off x="1877" y="287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61" name="Rectangle 321"/>
            <p:cNvSpPr>
              <a:spLocks noChangeArrowheads="1"/>
            </p:cNvSpPr>
            <p:nvPr/>
          </p:nvSpPr>
          <p:spPr bwMode="auto">
            <a:xfrm>
              <a:off x="2067" y="287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62" name="Rectangle 322"/>
            <p:cNvSpPr>
              <a:spLocks noChangeArrowheads="1"/>
            </p:cNvSpPr>
            <p:nvPr/>
          </p:nvSpPr>
          <p:spPr bwMode="auto">
            <a:xfrm>
              <a:off x="2256" y="2874"/>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63" name="Rectangle 323"/>
            <p:cNvSpPr>
              <a:spLocks noChangeArrowheads="1"/>
            </p:cNvSpPr>
            <p:nvPr/>
          </p:nvSpPr>
          <p:spPr bwMode="auto">
            <a:xfrm>
              <a:off x="2444" y="2870"/>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64" name="Rectangle 324"/>
            <p:cNvSpPr>
              <a:spLocks noChangeArrowheads="1"/>
            </p:cNvSpPr>
            <p:nvPr/>
          </p:nvSpPr>
          <p:spPr bwMode="auto">
            <a:xfrm>
              <a:off x="729" y="3021"/>
              <a:ext cx="132"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12</a:t>
              </a:r>
              <a:endParaRPr lang="es-ES" sz="3200">
                <a:effectLst>
                  <a:outerShdw blurRad="38100" dist="38100" dir="2700000" algn="tl">
                    <a:srgbClr val="000000"/>
                  </a:outerShdw>
                </a:effectLst>
              </a:endParaRPr>
            </a:p>
          </p:txBody>
        </p:sp>
        <p:sp>
          <p:nvSpPr>
            <p:cNvPr id="471365" name="Rectangle 325"/>
            <p:cNvSpPr>
              <a:spLocks noChangeArrowheads="1"/>
            </p:cNvSpPr>
            <p:nvPr/>
          </p:nvSpPr>
          <p:spPr bwMode="auto">
            <a:xfrm>
              <a:off x="1138" y="3021"/>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S4</a:t>
              </a:r>
              <a:endParaRPr lang="es-ES" sz="3200">
                <a:effectLst>
                  <a:outerShdw blurRad="38100" dist="38100" dir="2700000" algn="tl">
                    <a:srgbClr val="000000"/>
                  </a:outerShdw>
                </a:effectLst>
              </a:endParaRPr>
            </a:p>
          </p:txBody>
        </p:sp>
        <p:sp>
          <p:nvSpPr>
            <p:cNvPr id="471366" name="Rectangle 326"/>
            <p:cNvSpPr>
              <a:spLocks noChangeArrowheads="1"/>
            </p:cNvSpPr>
            <p:nvPr/>
          </p:nvSpPr>
          <p:spPr bwMode="auto">
            <a:xfrm>
              <a:off x="1688" y="3021"/>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67" name="Rectangle 327"/>
            <p:cNvSpPr>
              <a:spLocks noChangeArrowheads="1"/>
            </p:cNvSpPr>
            <p:nvPr/>
          </p:nvSpPr>
          <p:spPr bwMode="auto">
            <a:xfrm>
              <a:off x="1877" y="3021"/>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68" name="Rectangle 328"/>
            <p:cNvSpPr>
              <a:spLocks noChangeArrowheads="1"/>
            </p:cNvSpPr>
            <p:nvPr/>
          </p:nvSpPr>
          <p:spPr bwMode="auto">
            <a:xfrm>
              <a:off x="2067" y="3021"/>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69" name="Rectangle 329"/>
            <p:cNvSpPr>
              <a:spLocks noChangeArrowheads="1"/>
            </p:cNvSpPr>
            <p:nvPr/>
          </p:nvSpPr>
          <p:spPr bwMode="auto">
            <a:xfrm>
              <a:off x="2256" y="3017"/>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1</a:t>
              </a:r>
              <a:endParaRPr lang="es-ES" sz="3200">
                <a:solidFill>
                  <a:srgbClr val="FF0000"/>
                </a:solidFill>
                <a:effectLst>
                  <a:outerShdw blurRad="38100" dist="38100" dir="2700000" algn="tl">
                    <a:srgbClr val="000000"/>
                  </a:outerShdw>
                </a:effectLst>
              </a:endParaRPr>
            </a:p>
          </p:txBody>
        </p:sp>
        <p:sp>
          <p:nvSpPr>
            <p:cNvPr id="471370" name="Rectangle 330"/>
            <p:cNvSpPr>
              <a:spLocks noChangeArrowheads="1"/>
            </p:cNvSpPr>
            <p:nvPr/>
          </p:nvSpPr>
          <p:spPr bwMode="auto">
            <a:xfrm>
              <a:off x="2444" y="3021"/>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71" name="Rectangle 331"/>
            <p:cNvSpPr>
              <a:spLocks noChangeArrowheads="1"/>
            </p:cNvSpPr>
            <p:nvPr/>
          </p:nvSpPr>
          <p:spPr bwMode="auto">
            <a:xfrm>
              <a:off x="729" y="3168"/>
              <a:ext cx="132"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13</a:t>
              </a:r>
              <a:endParaRPr lang="es-ES" sz="3200">
                <a:effectLst>
                  <a:outerShdw blurRad="38100" dist="38100" dir="2700000" algn="tl">
                    <a:srgbClr val="000000"/>
                  </a:outerShdw>
                </a:effectLst>
              </a:endParaRPr>
            </a:p>
          </p:txBody>
        </p:sp>
        <p:sp>
          <p:nvSpPr>
            <p:cNvPr id="471372" name="Rectangle 332"/>
            <p:cNvSpPr>
              <a:spLocks noChangeArrowheads="1"/>
            </p:cNvSpPr>
            <p:nvPr/>
          </p:nvSpPr>
          <p:spPr bwMode="auto">
            <a:xfrm>
              <a:off x="1138" y="3168"/>
              <a:ext cx="145"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S4</a:t>
              </a:r>
              <a:endParaRPr lang="es-ES" sz="3200">
                <a:effectLst>
                  <a:outerShdw blurRad="38100" dist="38100" dir="2700000" algn="tl">
                    <a:srgbClr val="000000"/>
                  </a:outerShdw>
                </a:effectLst>
              </a:endParaRPr>
            </a:p>
          </p:txBody>
        </p:sp>
        <p:sp>
          <p:nvSpPr>
            <p:cNvPr id="471373" name="Rectangle 333"/>
            <p:cNvSpPr>
              <a:spLocks noChangeArrowheads="1"/>
            </p:cNvSpPr>
            <p:nvPr/>
          </p:nvSpPr>
          <p:spPr bwMode="auto">
            <a:xfrm>
              <a:off x="1688" y="3168"/>
              <a:ext cx="66"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74" name="Rectangle 334"/>
            <p:cNvSpPr>
              <a:spLocks noChangeArrowheads="1"/>
            </p:cNvSpPr>
            <p:nvPr/>
          </p:nvSpPr>
          <p:spPr bwMode="auto">
            <a:xfrm>
              <a:off x="1877" y="3168"/>
              <a:ext cx="66"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75" name="Rectangle 335"/>
            <p:cNvSpPr>
              <a:spLocks noChangeArrowheads="1"/>
            </p:cNvSpPr>
            <p:nvPr/>
          </p:nvSpPr>
          <p:spPr bwMode="auto">
            <a:xfrm>
              <a:off x="2067" y="3164"/>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76" name="Rectangle 336"/>
            <p:cNvSpPr>
              <a:spLocks noChangeArrowheads="1"/>
            </p:cNvSpPr>
            <p:nvPr/>
          </p:nvSpPr>
          <p:spPr bwMode="auto">
            <a:xfrm>
              <a:off x="2256" y="3168"/>
              <a:ext cx="66"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77" name="Rectangle 337"/>
            <p:cNvSpPr>
              <a:spLocks noChangeArrowheads="1"/>
            </p:cNvSpPr>
            <p:nvPr/>
          </p:nvSpPr>
          <p:spPr bwMode="auto">
            <a:xfrm>
              <a:off x="2444" y="3168"/>
              <a:ext cx="66" cy="158"/>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78" name="Rectangle 338"/>
            <p:cNvSpPr>
              <a:spLocks noChangeArrowheads="1"/>
            </p:cNvSpPr>
            <p:nvPr/>
          </p:nvSpPr>
          <p:spPr bwMode="auto">
            <a:xfrm>
              <a:off x="729" y="3318"/>
              <a:ext cx="132"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14</a:t>
              </a:r>
              <a:endParaRPr lang="es-ES" sz="3200">
                <a:effectLst>
                  <a:outerShdw blurRad="38100" dist="38100" dir="2700000" algn="tl">
                    <a:srgbClr val="000000"/>
                  </a:outerShdw>
                </a:effectLst>
              </a:endParaRPr>
            </a:p>
          </p:txBody>
        </p:sp>
        <p:sp>
          <p:nvSpPr>
            <p:cNvPr id="471379" name="Rectangle 339"/>
            <p:cNvSpPr>
              <a:spLocks noChangeArrowheads="1"/>
            </p:cNvSpPr>
            <p:nvPr/>
          </p:nvSpPr>
          <p:spPr bwMode="auto">
            <a:xfrm>
              <a:off x="1138" y="3318"/>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S5</a:t>
              </a:r>
              <a:endParaRPr lang="es-ES" sz="3200">
                <a:effectLst>
                  <a:outerShdw blurRad="38100" dist="38100" dir="2700000" algn="tl">
                    <a:srgbClr val="000000"/>
                  </a:outerShdw>
                </a:effectLst>
              </a:endParaRPr>
            </a:p>
          </p:txBody>
        </p:sp>
        <p:sp>
          <p:nvSpPr>
            <p:cNvPr id="471380" name="Rectangle 340"/>
            <p:cNvSpPr>
              <a:spLocks noChangeArrowheads="1"/>
            </p:cNvSpPr>
            <p:nvPr/>
          </p:nvSpPr>
          <p:spPr bwMode="auto">
            <a:xfrm>
              <a:off x="1688" y="331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81" name="Rectangle 341"/>
            <p:cNvSpPr>
              <a:spLocks noChangeArrowheads="1"/>
            </p:cNvSpPr>
            <p:nvPr/>
          </p:nvSpPr>
          <p:spPr bwMode="auto">
            <a:xfrm>
              <a:off x="1877" y="3313"/>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82" name="Rectangle 342"/>
            <p:cNvSpPr>
              <a:spLocks noChangeArrowheads="1"/>
            </p:cNvSpPr>
            <p:nvPr/>
          </p:nvSpPr>
          <p:spPr bwMode="auto">
            <a:xfrm>
              <a:off x="2067" y="331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0</a:t>
              </a:r>
              <a:endParaRPr lang="es-ES" sz="3200">
                <a:effectLst>
                  <a:outerShdw blurRad="38100" dist="38100" dir="2700000" algn="tl">
                    <a:srgbClr val="000000"/>
                  </a:outerShdw>
                </a:effectLst>
              </a:endParaRPr>
            </a:p>
          </p:txBody>
        </p:sp>
        <p:sp>
          <p:nvSpPr>
            <p:cNvPr id="471383" name="Rectangle 343"/>
            <p:cNvSpPr>
              <a:spLocks noChangeArrowheads="1"/>
            </p:cNvSpPr>
            <p:nvPr/>
          </p:nvSpPr>
          <p:spPr bwMode="auto">
            <a:xfrm>
              <a:off x="2256" y="331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84" name="Rectangle 344"/>
            <p:cNvSpPr>
              <a:spLocks noChangeArrowheads="1"/>
            </p:cNvSpPr>
            <p:nvPr/>
          </p:nvSpPr>
          <p:spPr bwMode="auto">
            <a:xfrm>
              <a:off x="2444" y="3318"/>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85" name="Rectangle 345"/>
            <p:cNvSpPr>
              <a:spLocks noChangeArrowheads="1"/>
            </p:cNvSpPr>
            <p:nvPr/>
          </p:nvSpPr>
          <p:spPr bwMode="auto">
            <a:xfrm>
              <a:off x="729" y="3465"/>
              <a:ext cx="132"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15</a:t>
              </a:r>
              <a:endParaRPr lang="es-ES" sz="3200">
                <a:effectLst>
                  <a:outerShdw blurRad="38100" dist="38100" dir="2700000" algn="tl">
                    <a:srgbClr val="000000"/>
                  </a:outerShdw>
                </a:effectLst>
              </a:endParaRPr>
            </a:p>
          </p:txBody>
        </p:sp>
        <p:sp>
          <p:nvSpPr>
            <p:cNvPr id="471386" name="Rectangle 346"/>
            <p:cNvSpPr>
              <a:spLocks noChangeArrowheads="1"/>
            </p:cNvSpPr>
            <p:nvPr/>
          </p:nvSpPr>
          <p:spPr bwMode="auto">
            <a:xfrm>
              <a:off x="1138" y="3465"/>
              <a:ext cx="145"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S1</a:t>
              </a:r>
              <a:endParaRPr lang="es-ES" sz="3200">
                <a:effectLst>
                  <a:outerShdw blurRad="38100" dist="38100" dir="2700000" algn="tl">
                    <a:srgbClr val="000000"/>
                  </a:outerShdw>
                </a:effectLst>
              </a:endParaRPr>
            </a:p>
          </p:txBody>
        </p:sp>
        <p:sp>
          <p:nvSpPr>
            <p:cNvPr id="471387" name="Rectangle 347"/>
            <p:cNvSpPr>
              <a:spLocks noChangeArrowheads="1"/>
            </p:cNvSpPr>
            <p:nvPr/>
          </p:nvSpPr>
          <p:spPr bwMode="auto">
            <a:xfrm>
              <a:off x="1688" y="346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88" name="Rectangle 348"/>
            <p:cNvSpPr>
              <a:spLocks noChangeArrowheads="1"/>
            </p:cNvSpPr>
            <p:nvPr/>
          </p:nvSpPr>
          <p:spPr bwMode="auto">
            <a:xfrm>
              <a:off x="1877" y="346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89" name="Rectangle 349"/>
            <p:cNvSpPr>
              <a:spLocks noChangeArrowheads="1"/>
            </p:cNvSpPr>
            <p:nvPr/>
          </p:nvSpPr>
          <p:spPr bwMode="auto">
            <a:xfrm>
              <a:off x="2068" y="3461"/>
              <a:ext cx="66" cy="157"/>
            </a:xfrm>
            <a:prstGeom prst="rect">
              <a:avLst/>
            </a:prstGeom>
            <a:noFill/>
            <a:ln w="9525">
              <a:noFill/>
              <a:miter lim="800000"/>
              <a:headEnd/>
              <a:tailEnd/>
            </a:ln>
          </p:spPr>
          <p:txBody>
            <a:bodyPr wrap="none" lIns="0" tIns="0" rIns="0" bIns="0">
              <a:spAutoFit/>
            </a:bodyPr>
            <a:lstStyle/>
            <a:p>
              <a:pPr>
                <a:defRPr/>
              </a:pPr>
              <a:r>
                <a:rPr lang="es-ES" b="1">
                  <a:solidFill>
                    <a:srgbClr val="FF0000"/>
                  </a:solidFill>
                  <a:effectLst>
                    <a:outerShdw blurRad="38100" dist="38100" dir="2700000" algn="tl">
                      <a:srgbClr val="000000"/>
                    </a:outerShdw>
                  </a:effectLst>
                </a:rPr>
                <a:t>0</a:t>
              </a:r>
              <a:endParaRPr lang="es-ES" sz="3200">
                <a:solidFill>
                  <a:srgbClr val="FF0000"/>
                </a:solidFill>
                <a:effectLst>
                  <a:outerShdw blurRad="38100" dist="38100" dir="2700000" algn="tl">
                    <a:srgbClr val="000000"/>
                  </a:outerShdw>
                </a:effectLst>
              </a:endParaRPr>
            </a:p>
          </p:txBody>
        </p:sp>
        <p:sp>
          <p:nvSpPr>
            <p:cNvPr id="471390" name="Rectangle 350"/>
            <p:cNvSpPr>
              <a:spLocks noChangeArrowheads="1"/>
            </p:cNvSpPr>
            <p:nvPr/>
          </p:nvSpPr>
          <p:spPr bwMode="auto">
            <a:xfrm>
              <a:off x="2256" y="346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91" name="Rectangle 351"/>
            <p:cNvSpPr>
              <a:spLocks noChangeArrowheads="1"/>
            </p:cNvSpPr>
            <p:nvPr/>
          </p:nvSpPr>
          <p:spPr bwMode="auto">
            <a:xfrm>
              <a:off x="2444" y="3465"/>
              <a:ext cx="66"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rPr>
                <a:t>1</a:t>
              </a:r>
              <a:endParaRPr lang="es-ES" sz="3200">
                <a:effectLst>
                  <a:outerShdw blurRad="38100" dist="38100" dir="2700000" algn="tl">
                    <a:srgbClr val="000000"/>
                  </a:outerShdw>
                </a:effectLst>
              </a:endParaRPr>
            </a:p>
          </p:txBody>
        </p:sp>
        <p:sp>
          <p:nvSpPr>
            <p:cNvPr id="471392" name="Rectangle 352"/>
            <p:cNvSpPr>
              <a:spLocks noChangeArrowheads="1"/>
            </p:cNvSpPr>
            <p:nvPr/>
          </p:nvSpPr>
          <p:spPr bwMode="auto">
            <a:xfrm>
              <a:off x="1927" y="3657"/>
              <a:ext cx="343" cy="157"/>
            </a:xfrm>
            <a:prstGeom prst="rect">
              <a:avLst/>
            </a:prstGeom>
            <a:noFill/>
            <a:ln w="9525">
              <a:noFill/>
              <a:miter lim="800000"/>
              <a:headEnd/>
              <a:tailEnd/>
            </a:ln>
          </p:spPr>
          <p:txBody>
            <a:bodyPr wrap="none" lIns="0" tIns="0" rIns="0" bIns="0">
              <a:spAutoFit/>
            </a:bodyPr>
            <a:lstStyle/>
            <a:p>
              <a:pPr>
                <a:defRPr/>
              </a:pPr>
              <a:r>
                <a:rPr lang="es-ES">
                  <a:effectLst>
                    <a:outerShdw blurRad="38100" dist="38100" dir="2700000" algn="tl">
                      <a:srgbClr val="000000"/>
                    </a:outerShdw>
                  </a:effectLst>
                  <a:latin typeface="Arial Unicode MS" pitchFamily="-107" charset="0"/>
                </a:rPr>
                <a:t>Halted</a:t>
              </a:r>
              <a:endParaRPr lang="es-ES" sz="3200">
                <a:effectLst>
                  <a:outerShdw blurRad="38100" dist="38100" dir="2700000" algn="tl">
                    <a:srgbClr val="000000"/>
                  </a:outerShdw>
                </a:effectLst>
              </a:endParaRPr>
            </a:p>
          </p:txBody>
        </p:sp>
      </p:grpSp>
      <p:graphicFrame>
        <p:nvGraphicFramePr>
          <p:cNvPr id="471461" name="Group 421"/>
          <p:cNvGraphicFramePr>
            <a:graphicFrameLocks noGrp="1"/>
          </p:cNvGraphicFramePr>
          <p:nvPr>
            <p:ph idx="1"/>
          </p:nvPr>
        </p:nvGraphicFramePr>
        <p:xfrm>
          <a:off x="34925" y="1557338"/>
          <a:ext cx="5113338" cy="4767263"/>
        </p:xfrm>
        <a:graphic>
          <a:graphicData uri="http://schemas.openxmlformats.org/drawingml/2006/table">
            <a:tbl>
              <a:tblPr/>
              <a:tblGrid>
                <a:gridCol w="908050"/>
                <a:gridCol w="963613"/>
                <a:gridCol w="1079500"/>
                <a:gridCol w="1079500"/>
                <a:gridCol w="1082675"/>
              </a:tblGrid>
              <a:tr h="652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Estado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Símbolo leído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Simbolo escrito</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Dirección</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Estado Siguiente</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marL="54000" marR="54000" marT="18000" marB="1800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w="12700" cap="flat" cmpd="sng" algn="ctr">
                      <a:solidFill>
                        <a:srgbClr val="FFFFFF"/>
                      </a:solidFill>
                      <a:prstDash val="solid"/>
                      <a:round/>
                      <a:headEnd type="none" w="med" len="med"/>
                      <a:tailEnd type="none" w="med" len="med"/>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S2</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S3</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S4</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I</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S5</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0</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w="12700" cap="flat" cmpd="sng" algn="ctr">
                      <a:solidFill>
                        <a:srgbClr val="FFFFFF"/>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w="1270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D</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cs typeface="Arial Unicode MS" pitchFamily="-107" charset="0"/>
                        </a:rPr>
                        <a:t>S1</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ea typeface="ＭＳ Ｐゴシック" pitchFamily="-107" charset="-128"/>
                      </a:endParaRP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eaLnBrk="1" hangingPunct="1">
              <a:defRPr/>
            </a:pPr>
            <a:r>
              <a:rPr lang="es-ES" smtClean="0"/>
              <a:t>El modelo de Von Neumann</a:t>
            </a:r>
            <a:endParaRPr lang="es-AR" smtClean="0"/>
          </a:p>
        </p:txBody>
      </p:sp>
      <p:sp>
        <p:nvSpPr>
          <p:cNvPr id="332803" name="Rectangle 3"/>
          <p:cNvSpPr>
            <a:spLocks noGrp="1" noChangeArrowheads="1"/>
          </p:cNvSpPr>
          <p:nvPr>
            <p:ph type="body" sz="half" idx="1"/>
          </p:nvPr>
        </p:nvSpPr>
        <p:spPr>
          <a:xfrm>
            <a:off x="179388" y="1600200"/>
            <a:ext cx="3816350" cy="4103688"/>
          </a:xfrm>
        </p:spPr>
        <p:txBody>
          <a:bodyPr/>
          <a:lstStyle/>
          <a:p>
            <a:pPr eaLnBrk="1" hangingPunct="1">
              <a:lnSpc>
                <a:spcPct val="90000"/>
              </a:lnSpc>
              <a:defRPr/>
            </a:pPr>
            <a:r>
              <a:rPr lang="es-AR" sz="2400" smtClean="0"/>
              <a:t>Antes: programar era conectar cables… (ENIAC)</a:t>
            </a:r>
          </a:p>
          <a:p>
            <a:pPr eaLnBrk="1" hangingPunct="1">
              <a:lnSpc>
                <a:spcPct val="90000"/>
              </a:lnSpc>
              <a:defRPr/>
            </a:pPr>
            <a:r>
              <a:rPr lang="es-AR" sz="2400" smtClean="0"/>
              <a:t>Hacer programas era mas una cuestión de ingeniería electrónica</a:t>
            </a:r>
          </a:p>
          <a:p>
            <a:pPr eaLnBrk="1" hangingPunct="1">
              <a:lnSpc>
                <a:spcPct val="90000"/>
              </a:lnSpc>
              <a:defRPr/>
            </a:pPr>
            <a:r>
              <a:rPr lang="es-AR" sz="2400" smtClean="0"/>
              <a:t>Cada vez que había que calcular algo distinto había que reconectar todo.</a:t>
            </a:r>
          </a:p>
          <a:p>
            <a:pPr eaLnBrk="1" hangingPunct="1">
              <a:lnSpc>
                <a:spcPct val="90000"/>
              </a:lnSpc>
              <a:defRPr/>
            </a:pPr>
            <a:r>
              <a:rPr lang="es-AR" sz="2400" smtClean="0"/>
              <a:t>Imaginen eso !</a:t>
            </a:r>
          </a:p>
        </p:txBody>
      </p:sp>
      <p:pic>
        <p:nvPicPr>
          <p:cNvPr id="9220" name="Picture 4" descr="Eniacw"/>
          <p:cNvPicPr>
            <a:picLocks noGrp="1" noChangeAspect="1" noChangeArrowheads="1"/>
          </p:cNvPicPr>
          <p:nvPr>
            <p:ph sz="half" idx="2"/>
          </p:nvPr>
        </p:nvPicPr>
        <p:blipFill>
          <a:blip r:embed="rId3"/>
          <a:srcRect l="21893"/>
          <a:stretch>
            <a:fillRect/>
          </a:stretch>
        </p:blipFill>
        <p:spPr>
          <a:xfrm>
            <a:off x="3851275" y="2190750"/>
            <a:ext cx="4892675" cy="2990850"/>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eaLnBrk="1" hangingPunct="1">
              <a:defRPr/>
            </a:pPr>
            <a:r>
              <a:rPr lang="en-US" smtClean="0"/>
              <a:t>John Von Neumann</a:t>
            </a:r>
          </a:p>
        </p:txBody>
      </p:sp>
      <p:sp>
        <p:nvSpPr>
          <p:cNvPr id="334851" name="Rectangle 3"/>
          <p:cNvSpPr>
            <a:spLocks noGrp="1" noChangeArrowheads="1"/>
          </p:cNvSpPr>
          <p:nvPr>
            <p:ph type="body" idx="1"/>
          </p:nvPr>
        </p:nvSpPr>
        <p:spPr>
          <a:xfrm>
            <a:off x="179388" y="1200150"/>
            <a:ext cx="6264275" cy="4965700"/>
          </a:xfrm>
        </p:spPr>
        <p:txBody>
          <a:bodyPr/>
          <a:lstStyle/>
          <a:p>
            <a:pPr eaLnBrk="1" hangingPunct="1">
              <a:defRPr/>
            </a:pPr>
            <a:r>
              <a:rPr lang="es-AR" smtClean="0"/>
              <a:t>1903 – 1957</a:t>
            </a:r>
          </a:p>
          <a:p>
            <a:pPr eaLnBrk="1" hangingPunct="1">
              <a:defRPr/>
            </a:pPr>
            <a:r>
              <a:rPr lang="es-AR" smtClean="0"/>
              <a:t>Matemático</a:t>
            </a:r>
          </a:p>
          <a:p>
            <a:pPr eaLnBrk="1" hangingPunct="1">
              <a:defRPr/>
            </a:pPr>
            <a:r>
              <a:rPr lang="es-AR" smtClean="0"/>
              <a:t>Publicó y publicitó la idea de </a:t>
            </a:r>
            <a:r>
              <a:rPr lang="es-AR" b="1" smtClean="0"/>
              <a:t>programa almacenado en memoria</a:t>
            </a:r>
          </a:p>
          <a:p>
            <a:pPr eaLnBrk="1" hangingPunct="1">
              <a:defRPr/>
            </a:pPr>
            <a:r>
              <a:rPr lang="es-AR" smtClean="0"/>
              <a:t>1945: </a:t>
            </a:r>
            <a:r>
              <a:rPr lang="es-ES" smtClean="0"/>
              <a:t>“Primer Borrador de un Reporte sobre la EDVAC”</a:t>
            </a:r>
            <a:r>
              <a:rPr lang="es-AR" smtClean="0"/>
              <a:t> </a:t>
            </a:r>
          </a:p>
          <a:p>
            <a:pPr eaLnBrk="1" hangingPunct="1">
              <a:defRPr/>
            </a:pPr>
            <a:r>
              <a:rPr lang="es-AR" smtClean="0"/>
              <a:t>EDVAC = Electronic Discrete VAriable Computer</a:t>
            </a:r>
          </a:p>
        </p:txBody>
      </p:sp>
      <p:pic>
        <p:nvPicPr>
          <p:cNvPr id="10244" name="Picture 4" descr="John Von Neumann">
            <a:hlinkClick r:id="rId3" tooltip="John Von Neumann"/>
          </p:cNvPr>
          <p:cNvPicPr>
            <a:picLocks noChangeAspect="1" noChangeArrowheads="1"/>
          </p:cNvPicPr>
          <p:nvPr/>
        </p:nvPicPr>
        <p:blipFill>
          <a:blip r:embed="rId4"/>
          <a:srcRect/>
          <a:stretch>
            <a:fillRect/>
          </a:stretch>
        </p:blipFill>
        <p:spPr bwMode="auto">
          <a:xfrm>
            <a:off x="6516688" y="2295525"/>
            <a:ext cx="2381250" cy="2809875"/>
          </a:xfrm>
          <a:prstGeom prst="rect">
            <a:avLst/>
          </a:prstGeom>
          <a:noFill/>
          <a:ln w="9525">
            <a:noFill/>
            <a:miter lim="800000"/>
            <a:headEnd/>
            <a:tailEnd/>
          </a:ln>
        </p:spPr>
      </p:pic>
      <p:sp>
        <p:nvSpPr>
          <p:cNvPr id="334853" name="Rectangle 5"/>
          <p:cNvSpPr>
            <a:spLocks noChangeArrowheads="1"/>
          </p:cNvSpPr>
          <p:nvPr/>
        </p:nvSpPr>
        <p:spPr bwMode="auto">
          <a:xfrm>
            <a:off x="179388" y="4384675"/>
            <a:ext cx="8785225" cy="2212975"/>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107" charset="2"/>
              <a:buChar char="Ø"/>
              <a:defRPr/>
            </a:pPr>
            <a:endParaRPr lang="es-AR" sz="32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en-GB" smtClean="0"/>
              <a:t>Lineamientos del modelo Von Neumann</a:t>
            </a:r>
          </a:p>
        </p:txBody>
      </p:sp>
      <p:sp>
        <p:nvSpPr>
          <p:cNvPr id="335875" name="Rectangle 3"/>
          <p:cNvSpPr>
            <a:spLocks noGrp="1" noChangeArrowheads="1"/>
          </p:cNvSpPr>
          <p:nvPr>
            <p:ph type="body" idx="1"/>
          </p:nvPr>
        </p:nvSpPr>
        <p:spPr>
          <a:xfrm>
            <a:off x="179388" y="1811338"/>
            <a:ext cx="8785225" cy="4208462"/>
          </a:xfrm>
        </p:spPr>
        <p:txBody>
          <a:bodyPr/>
          <a:lstStyle/>
          <a:p>
            <a:pPr eaLnBrk="1" hangingPunct="1">
              <a:defRPr/>
            </a:pPr>
            <a:r>
              <a:rPr lang="es-AR" smtClean="0"/>
              <a:t>Los datos y programas se almacenan en una misma memoria de lectura-escritura</a:t>
            </a:r>
          </a:p>
          <a:p>
            <a:pPr eaLnBrk="1" hangingPunct="1">
              <a:defRPr/>
            </a:pPr>
            <a:r>
              <a:rPr lang="es-AR" smtClean="0"/>
              <a:t>Los contenidos de esta memoria se acceden indicando su posición sin importar su tipo.</a:t>
            </a:r>
          </a:p>
          <a:p>
            <a:pPr eaLnBrk="1" hangingPunct="1">
              <a:defRPr/>
            </a:pPr>
            <a:r>
              <a:rPr lang="es-AR" smtClean="0"/>
              <a:t>Ejecución en secuencia (salvo que se indique lo contrario).</a:t>
            </a:r>
          </a:p>
          <a:p>
            <a:pPr eaLnBrk="1" hangingPunct="1">
              <a:defRPr/>
            </a:pPr>
            <a:r>
              <a:rPr lang="es-AR" smtClean="0"/>
              <a:t>Representación Binaria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5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5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5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emplate>
  <TotalTime>7167</TotalTime>
  <Words>2262</Words>
  <Application>Microsoft Office PowerPoint</Application>
  <PresentationFormat>Presentación en pantalla (4:3)</PresentationFormat>
  <Paragraphs>601</Paragraphs>
  <Slides>51</Slides>
  <Notes>44</Notes>
  <HiddenSlides>7</HiddenSlides>
  <MMClips>0</MMClips>
  <ScaleCrop>false</ScaleCrop>
  <HeadingPairs>
    <vt:vector size="4" baseType="variant">
      <vt:variant>
        <vt:lpstr>Tema</vt:lpstr>
      </vt:variant>
      <vt:variant>
        <vt:i4>1</vt:i4>
      </vt:variant>
      <vt:variant>
        <vt:lpstr>Títulos de diapositiva</vt:lpstr>
      </vt:variant>
      <vt:variant>
        <vt:i4>51</vt:i4>
      </vt:variant>
    </vt:vector>
  </HeadingPairs>
  <TitlesOfParts>
    <vt:vector size="52" baseType="lpstr">
      <vt:lpstr>Onda</vt:lpstr>
      <vt:lpstr>Organización del Computador </vt:lpstr>
      <vt:lpstr>Inicios de la computación</vt:lpstr>
      <vt:lpstr>Máquina de Turing</vt:lpstr>
      <vt:lpstr>Una máquina de Turing</vt:lpstr>
      <vt:lpstr>Una máquina de Turing</vt:lpstr>
      <vt:lpstr>Una máquina de Turing</vt:lpstr>
      <vt:lpstr>El modelo de Von Neumann</vt:lpstr>
      <vt:lpstr>John Von Neumann</vt:lpstr>
      <vt:lpstr>Lineamientos del modelo Von Neumann</vt:lpstr>
      <vt:lpstr>Estructura de una máquina von Neumann</vt:lpstr>
      <vt:lpstr>Características principales</vt:lpstr>
      <vt:lpstr>CPU</vt:lpstr>
      <vt:lpstr>CPU </vt:lpstr>
      <vt:lpstr>Ciclo de instrucción</vt:lpstr>
      <vt:lpstr>Ciclo de Ejecución</vt:lpstr>
      <vt:lpstr>Ciclo de ejecución</vt:lpstr>
      <vt:lpstr>Ciclo de ejecución</vt:lpstr>
      <vt:lpstr>Ciclo de ejecución</vt:lpstr>
      <vt:lpstr>Ciclo de ejecución</vt:lpstr>
      <vt:lpstr>Tipos de Operaciones</vt:lpstr>
      <vt:lpstr>Primer implementación de Von Neumann:  La IAS</vt:lpstr>
      <vt:lpstr>IAS: Diagrama </vt:lpstr>
      <vt:lpstr>Estructura de la IAS</vt:lpstr>
      <vt:lpstr>Representación de los datos en la IAS</vt:lpstr>
      <vt:lpstr>Instrucción</vt:lpstr>
      <vt:lpstr>Diapositiva 26</vt:lpstr>
      <vt:lpstr>Diapositiva 27</vt:lpstr>
      <vt:lpstr>Diapositiva 28</vt:lpstr>
      <vt:lpstr>Diapositiva 29</vt:lpstr>
      <vt:lpstr>Diapositiva 30</vt:lpstr>
      <vt:lpstr>Diapositiva 31</vt:lpstr>
      <vt:lpstr>Diapositiva 32</vt:lpstr>
      <vt:lpstr>Registros en otras arquitecturas</vt:lpstr>
      <vt:lpstr>Modelo de von Neumann Bus del Sistema</vt:lpstr>
      <vt:lpstr>Una posible configuración</vt:lpstr>
      <vt:lpstr>Buses</vt:lpstr>
      <vt:lpstr>Data Bus</vt:lpstr>
      <vt:lpstr>Address bus</vt:lpstr>
      <vt:lpstr>Control Bus</vt:lpstr>
      <vt:lpstr>Modelos no von Neumann</vt:lpstr>
      <vt:lpstr>Modelos no von Neumann</vt:lpstr>
      <vt:lpstr>Modelos no von Neumann</vt:lpstr>
      <vt:lpstr>La jerarquía de niveles de una computadora</vt:lpstr>
      <vt:lpstr>Jerarquía de niveles</vt:lpstr>
      <vt:lpstr>Jerarquía de niveles</vt:lpstr>
      <vt:lpstr>Jerarquía de niveles</vt:lpstr>
      <vt:lpstr>Jerarquía de niveles</vt:lpstr>
      <vt:lpstr>Jerarquía de niveles</vt:lpstr>
      <vt:lpstr>Hardwired vs. Micro-programada</vt:lpstr>
      <vt:lpstr>Jerarquía de niveles</vt:lpstr>
      <vt:lpstr>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Tulkkus</dc:creator>
  <cp:lastModifiedBy>tulkkus</cp:lastModifiedBy>
  <cp:revision>380</cp:revision>
  <dcterms:created xsi:type="dcterms:W3CDTF">2009-01-23T22:41:46Z</dcterms:created>
  <dcterms:modified xsi:type="dcterms:W3CDTF">2019-04-09T13:13:46Z</dcterms:modified>
</cp:coreProperties>
</file>