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325" r:id="rId2"/>
    <p:sldId id="400" r:id="rId3"/>
    <p:sldId id="328" r:id="rId4"/>
    <p:sldId id="329" r:id="rId5"/>
    <p:sldId id="331" r:id="rId6"/>
    <p:sldId id="332" r:id="rId7"/>
    <p:sldId id="333" r:id="rId8"/>
    <p:sldId id="388" r:id="rId9"/>
    <p:sldId id="376" r:id="rId10"/>
    <p:sldId id="403" r:id="rId11"/>
    <p:sldId id="374" r:id="rId12"/>
    <p:sldId id="375" r:id="rId13"/>
    <p:sldId id="406" r:id="rId14"/>
    <p:sldId id="407" r:id="rId15"/>
    <p:sldId id="408" r:id="rId16"/>
    <p:sldId id="409" r:id="rId17"/>
    <p:sldId id="410" r:id="rId18"/>
    <p:sldId id="411" r:id="rId19"/>
    <p:sldId id="412" r:id="rId20"/>
    <p:sldId id="413" r:id="rId21"/>
    <p:sldId id="414" r:id="rId22"/>
    <p:sldId id="415" r:id="rId23"/>
    <p:sldId id="377" r:id="rId24"/>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ＭＳ Ｐゴシック" pitchFamily="-107"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7"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7"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7"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7" charset="-128"/>
        <a:cs typeface="+mn-cs"/>
      </a:defRPr>
    </a:lvl5pPr>
    <a:lvl6pPr marL="2286000" algn="l" defTabSz="914400" rtl="0" eaLnBrk="1" latinLnBrk="0" hangingPunct="1">
      <a:defRPr kern="1200">
        <a:solidFill>
          <a:schemeClr val="tx1"/>
        </a:solidFill>
        <a:latin typeface="Arial" charset="0"/>
        <a:ea typeface="ＭＳ Ｐゴシック" pitchFamily="-107" charset="-128"/>
        <a:cs typeface="+mn-cs"/>
      </a:defRPr>
    </a:lvl6pPr>
    <a:lvl7pPr marL="2743200" algn="l" defTabSz="914400" rtl="0" eaLnBrk="1" latinLnBrk="0" hangingPunct="1">
      <a:defRPr kern="1200">
        <a:solidFill>
          <a:schemeClr val="tx1"/>
        </a:solidFill>
        <a:latin typeface="Arial" charset="0"/>
        <a:ea typeface="ＭＳ Ｐゴシック" pitchFamily="-107" charset="-128"/>
        <a:cs typeface="+mn-cs"/>
      </a:defRPr>
    </a:lvl7pPr>
    <a:lvl8pPr marL="3200400" algn="l" defTabSz="914400" rtl="0" eaLnBrk="1" latinLnBrk="0" hangingPunct="1">
      <a:defRPr kern="1200">
        <a:solidFill>
          <a:schemeClr val="tx1"/>
        </a:solidFill>
        <a:latin typeface="Arial" charset="0"/>
        <a:ea typeface="ＭＳ Ｐゴシック" pitchFamily="-107" charset="-128"/>
        <a:cs typeface="+mn-cs"/>
      </a:defRPr>
    </a:lvl8pPr>
    <a:lvl9pPr marL="3657600" algn="l" defTabSz="914400" rtl="0" eaLnBrk="1" latinLnBrk="0" hangingPunct="1">
      <a:defRPr kern="1200">
        <a:solidFill>
          <a:schemeClr val="tx1"/>
        </a:solidFill>
        <a:latin typeface="Arial"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8727" autoAdjust="0"/>
  </p:normalViewPr>
  <p:slideViewPr>
    <p:cSldViewPr>
      <p:cViewPr>
        <p:scale>
          <a:sx n="72" d="100"/>
          <a:sy n="72" d="100"/>
        </p:scale>
        <p:origin x="-1242"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Times New Roman" pitchFamily="-107" charset="0"/>
              </a:defRPr>
            </a:lvl1pPr>
          </a:lstStyle>
          <a:p>
            <a:pPr>
              <a:defRPr/>
            </a:pPr>
            <a:endParaRPr lang="es-AR"/>
          </a:p>
        </p:txBody>
      </p:sp>
      <p:sp>
        <p:nvSpPr>
          <p:cNvPr id="22630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Times New Roman" pitchFamily="-107" charset="0"/>
              </a:defRPr>
            </a:lvl1pPr>
          </a:lstStyle>
          <a:p>
            <a:pPr>
              <a:defRPr/>
            </a:pPr>
            <a:endParaRPr lang="es-AR"/>
          </a:p>
        </p:txBody>
      </p:sp>
      <p:sp>
        <p:nvSpPr>
          <p:cNvPr id="22630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Times New Roman" pitchFamily="-107" charset="0"/>
              </a:defRPr>
            </a:lvl1pPr>
          </a:lstStyle>
          <a:p>
            <a:pPr>
              <a:defRPr/>
            </a:pPr>
            <a:endParaRPr lang="es-AR"/>
          </a:p>
        </p:txBody>
      </p:sp>
      <p:sp>
        <p:nvSpPr>
          <p:cNvPr id="22630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Times New Roman" pitchFamily="-107" charset="0"/>
              </a:defRPr>
            </a:lvl1pPr>
          </a:lstStyle>
          <a:p>
            <a:pPr>
              <a:defRPr/>
            </a:pPr>
            <a:fld id="{A0AB0F94-9B8C-48DB-8639-624C1574EBD7}" type="slidenum">
              <a:rPr lang="es-AR"/>
              <a:pPr>
                <a:defRPr/>
              </a:pPr>
              <a:t>‹Nº›</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Times New Roman" pitchFamily="-107" charset="0"/>
              </a:defRPr>
            </a:lvl1pPr>
          </a:lstStyle>
          <a:p>
            <a:pPr>
              <a:defRPr/>
            </a:pPr>
            <a:endParaRPr lang="es-ES"/>
          </a:p>
        </p:txBody>
      </p:sp>
      <p:sp>
        <p:nvSpPr>
          <p:cNvPr id="1536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Times New Roman" pitchFamily="-107" charset="0"/>
              </a:defRPr>
            </a:lvl1pPr>
          </a:lstStyle>
          <a:p>
            <a:pPr>
              <a:defRPr/>
            </a:pPr>
            <a:endParaRPr lang="es-ES"/>
          </a:p>
        </p:txBody>
      </p:sp>
      <p:sp>
        <p:nvSpPr>
          <p:cNvPr id="7373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1536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Times New Roman" pitchFamily="-107" charset="0"/>
              </a:defRPr>
            </a:lvl1pPr>
          </a:lstStyle>
          <a:p>
            <a:pPr>
              <a:defRPr/>
            </a:pPr>
            <a:endParaRPr lang="es-ES"/>
          </a:p>
        </p:txBody>
      </p:sp>
      <p:sp>
        <p:nvSpPr>
          <p:cNvPr id="1536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Times New Roman" pitchFamily="-107" charset="0"/>
              </a:defRPr>
            </a:lvl1pPr>
          </a:lstStyle>
          <a:p>
            <a:pPr>
              <a:defRPr/>
            </a:pPr>
            <a:fld id="{4AD4FDA6-B56E-441B-B3EF-69C42B0B9267}"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BF9BB8C2-8575-4C58-BE1B-D97DF5F330BC}" type="slidenum">
              <a:rPr lang="en-US" smtClean="0"/>
              <a:pPr/>
              <a:t>1</a:t>
            </a:fld>
            <a:endParaRPr lang="en-US" smtClean="0"/>
          </a:p>
        </p:txBody>
      </p:sp>
      <p:sp>
        <p:nvSpPr>
          <p:cNvPr id="121859" name="Rectangle 2"/>
          <p:cNvSpPr>
            <a:spLocks noGrp="1" noRot="1" noChangeAspect="1" noChangeArrowheads="1" noTextEdit="1"/>
          </p:cNvSpPr>
          <p:nvPr>
            <p:ph type="sldImg"/>
          </p:nvPr>
        </p:nvSpPr>
        <p:spPr>
          <a:xfrm>
            <a:off x="992188" y="768350"/>
            <a:ext cx="5114925" cy="3836988"/>
          </a:xfrm>
          <a:ln/>
        </p:spPr>
      </p:sp>
      <p:sp>
        <p:nvSpPr>
          <p:cNvPr id="121860" name="Rectangle 3"/>
          <p:cNvSpPr>
            <a:spLocks noGrp="1" noChangeArrowheads="1"/>
          </p:cNvSpPr>
          <p:nvPr>
            <p:ph type="body" idx="1"/>
          </p:nvPr>
        </p:nvSpPr>
        <p:spPr>
          <a:noFill/>
          <a:ln/>
        </p:spPr>
        <p:txBody>
          <a:bodyPr/>
          <a:lstStyle/>
          <a:p>
            <a:pPr eaLnBrk="1" hangingPunct="1"/>
            <a:r>
              <a:rPr lang="es-AR" smtClean="0"/>
              <a:t>	La cuarta generación está signada por la aparición de la tecnología que permite empaquetar cantidades enormes de transistores permitiendo la confección de microprocesadores. El resultado es la masificación de la computadora debido a los costos extremadamente bajos de producción.</a:t>
            </a:r>
          </a:p>
          <a:p>
            <a:pPr eaLnBrk="1" hangingPunct="1"/>
            <a:endParaRPr lang="es-A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1EB04122-B4B6-4E94-A61F-18DE8C239CE7}" type="slidenum">
              <a:rPr lang="en-US" smtClean="0"/>
              <a:pPr/>
              <a:t>12</a:t>
            </a:fld>
            <a:endParaRPr lang="en-US" smtClean="0"/>
          </a:p>
        </p:txBody>
      </p:sp>
      <p:sp>
        <p:nvSpPr>
          <p:cNvPr id="131075" name="Rectangle 2"/>
          <p:cNvSpPr>
            <a:spLocks noGrp="1" noRot="1" noChangeAspect="1" noChangeArrowheads="1" noTextEdit="1"/>
          </p:cNvSpPr>
          <p:nvPr>
            <p:ph type="sldImg"/>
          </p:nvPr>
        </p:nvSpPr>
        <p:spPr>
          <a:xfrm>
            <a:off x="992188" y="768350"/>
            <a:ext cx="5114925" cy="3836988"/>
          </a:xfrm>
          <a:ln/>
        </p:spPr>
      </p:sp>
      <p:sp>
        <p:nvSpPr>
          <p:cNvPr id="131076" name="Rectangle 3"/>
          <p:cNvSpPr>
            <a:spLocks noGrp="1" noChangeArrowheads="1"/>
          </p:cNvSpPr>
          <p:nvPr>
            <p:ph type="body" idx="1"/>
          </p:nvPr>
        </p:nvSpPr>
        <p:spPr>
          <a:xfrm>
            <a:off x="946150" y="4860925"/>
            <a:ext cx="5207000" cy="4605338"/>
          </a:xfrm>
          <a:noFill/>
          <a:ln/>
        </p:spPr>
        <p:txBody>
          <a:bodyPr/>
          <a:lstStyle/>
          <a:p>
            <a:pPr eaLnBrk="1" hangingPunct="1"/>
            <a:endParaRPr lang="es-A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EAC89233-5262-4DD9-9883-E7E5240D6E65}" type="slidenum">
              <a:rPr lang="en-US" smtClean="0"/>
              <a:pPr/>
              <a:t>23</a:t>
            </a:fld>
            <a:endParaRPr lang="en-US" smtClean="0"/>
          </a:p>
        </p:txBody>
      </p:sp>
      <p:sp>
        <p:nvSpPr>
          <p:cNvPr id="132099" name="Rectangle 2"/>
          <p:cNvSpPr>
            <a:spLocks noGrp="1" noRot="1" noChangeAspect="1" noChangeArrowheads="1" noTextEdit="1"/>
          </p:cNvSpPr>
          <p:nvPr>
            <p:ph type="sldImg"/>
          </p:nvPr>
        </p:nvSpPr>
        <p:spPr>
          <a:xfrm>
            <a:off x="992188" y="768350"/>
            <a:ext cx="5114925" cy="3836988"/>
          </a:xfrm>
          <a:ln/>
        </p:spPr>
      </p:sp>
      <p:sp>
        <p:nvSpPr>
          <p:cNvPr id="132100"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50D0BF61-2B7D-41A5-B5E5-27DF694B1AD1}" type="slidenum">
              <a:rPr lang="en-US" smtClean="0"/>
              <a:pPr/>
              <a:t>3</a:t>
            </a:fld>
            <a:endParaRPr lang="en-US" smtClean="0"/>
          </a:p>
        </p:txBody>
      </p:sp>
      <p:sp>
        <p:nvSpPr>
          <p:cNvPr id="122883" name="Rectangle 2"/>
          <p:cNvSpPr>
            <a:spLocks noGrp="1" noRot="1" noChangeAspect="1" noChangeArrowheads="1" noTextEdit="1"/>
          </p:cNvSpPr>
          <p:nvPr>
            <p:ph type="sldImg"/>
          </p:nvPr>
        </p:nvSpPr>
        <p:spPr>
          <a:xfrm>
            <a:off x="992188" y="768350"/>
            <a:ext cx="5114925" cy="3836988"/>
          </a:xfrm>
          <a:ln/>
        </p:spPr>
      </p:sp>
      <p:sp>
        <p:nvSpPr>
          <p:cNvPr id="122884"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1DEF1879-B0AB-4FE6-A3B2-4B9EB33CC88B}" type="slidenum">
              <a:rPr lang="en-US" smtClean="0"/>
              <a:pPr/>
              <a:t>4</a:t>
            </a:fld>
            <a:endParaRPr lang="en-US" smtClean="0"/>
          </a:p>
        </p:txBody>
      </p:sp>
      <p:sp>
        <p:nvSpPr>
          <p:cNvPr id="123907" name="Rectangle 2"/>
          <p:cNvSpPr>
            <a:spLocks noGrp="1" noRot="1" noChangeAspect="1" noChangeArrowheads="1" noTextEdit="1"/>
          </p:cNvSpPr>
          <p:nvPr>
            <p:ph type="sldImg"/>
          </p:nvPr>
        </p:nvSpPr>
        <p:spPr>
          <a:xfrm>
            <a:off x="992188" y="768350"/>
            <a:ext cx="5114925" cy="3836988"/>
          </a:xfrm>
          <a:ln/>
        </p:spPr>
      </p:sp>
      <p:sp>
        <p:nvSpPr>
          <p:cNvPr id="123908"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FBBD9C9D-3373-4800-BEDC-8FFDBD65F6DE}" type="slidenum">
              <a:rPr lang="en-US" smtClean="0"/>
              <a:pPr/>
              <a:t>5</a:t>
            </a:fld>
            <a:endParaRPr lang="en-US" smtClean="0"/>
          </a:p>
        </p:txBody>
      </p:sp>
      <p:sp>
        <p:nvSpPr>
          <p:cNvPr id="124931" name="Rectangle 2"/>
          <p:cNvSpPr>
            <a:spLocks noGrp="1" noRot="1" noChangeAspect="1" noChangeArrowheads="1" noTextEdit="1"/>
          </p:cNvSpPr>
          <p:nvPr>
            <p:ph type="sldImg"/>
          </p:nvPr>
        </p:nvSpPr>
        <p:spPr>
          <a:xfrm>
            <a:off x="992188" y="768350"/>
            <a:ext cx="5114925" cy="3836988"/>
          </a:xfrm>
          <a:ln/>
        </p:spPr>
      </p:sp>
      <p:sp>
        <p:nvSpPr>
          <p:cNvPr id="124932"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3901807B-43E5-4383-8FA6-7F3079158DF5}" type="slidenum">
              <a:rPr lang="en-US" smtClean="0"/>
              <a:pPr/>
              <a:t>6</a:t>
            </a:fld>
            <a:endParaRPr lang="en-US" smtClean="0"/>
          </a:p>
        </p:txBody>
      </p:sp>
      <p:sp>
        <p:nvSpPr>
          <p:cNvPr id="125955" name="Rectangle 2"/>
          <p:cNvSpPr>
            <a:spLocks noGrp="1" noRot="1" noChangeAspect="1" noChangeArrowheads="1" noTextEdit="1"/>
          </p:cNvSpPr>
          <p:nvPr>
            <p:ph type="sldImg"/>
          </p:nvPr>
        </p:nvSpPr>
        <p:spPr>
          <a:xfrm>
            <a:off x="992188" y="768350"/>
            <a:ext cx="5114925" cy="3836988"/>
          </a:xfrm>
          <a:ln/>
        </p:spPr>
      </p:sp>
      <p:sp>
        <p:nvSpPr>
          <p:cNvPr id="125956"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33A94F0C-DB17-45E8-9409-1647A9047E45}" type="slidenum">
              <a:rPr lang="en-US" smtClean="0"/>
              <a:pPr/>
              <a:t>7</a:t>
            </a:fld>
            <a:endParaRPr lang="en-US" smtClean="0"/>
          </a:p>
        </p:txBody>
      </p:sp>
      <p:sp>
        <p:nvSpPr>
          <p:cNvPr id="126979" name="Rectangle 2"/>
          <p:cNvSpPr>
            <a:spLocks noGrp="1" noRot="1" noChangeAspect="1" noChangeArrowheads="1" noTextEdit="1"/>
          </p:cNvSpPr>
          <p:nvPr>
            <p:ph type="sldImg"/>
          </p:nvPr>
        </p:nvSpPr>
        <p:spPr>
          <a:xfrm>
            <a:off x="992188" y="768350"/>
            <a:ext cx="5114925" cy="3836988"/>
          </a:xfrm>
          <a:ln/>
        </p:spPr>
      </p:sp>
      <p:sp>
        <p:nvSpPr>
          <p:cNvPr id="126980"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649033BF-8C0D-45BB-ADAC-064576B8AB68}" type="slidenum">
              <a:rPr lang="en-US" smtClean="0"/>
              <a:pPr/>
              <a:t>8</a:t>
            </a:fld>
            <a:endParaRPr lang="en-US" smtClean="0"/>
          </a:p>
        </p:txBody>
      </p:sp>
      <p:sp>
        <p:nvSpPr>
          <p:cNvPr id="128003" name="Rectangle 2"/>
          <p:cNvSpPr>
            <a:spLocks noGrp="1" noRot="1" noChangeAspect="1" noChangeArrowheads="1" noTextEdit="1"/>
          </p:cNvSpPr>
          <p:nvPr>
            <p:ph type="sldImg"/>
          </p:nvPr>
        </p:nvSpPr>
        <p:spPr>
          <a:xfrm>
            <a:off x="992188" y="768350"/>
            <a:ext cx="5114925" cy="3836988"/>
          </a:xfrm>
          <a:ln/>
        </p:spPr>
      </p:sp>
      <p:sp>
        <p:nvSpPr>
          <p:cNvPr id="128004" name="Rectangle 3"/>
          <p:cNvSpPr>
            <a:spLocks noGrp="1" noChangeArrowheads="1"/>
          </p:cNvSpPr>
          <p:nvPr>
            <p:ph type="body" idx="1"/>
          </p:nvPr>
        </p:nvSpPr>
        <p:spPr>
          <a:xfrm>
            <a:off x="946150" y="4860925"/>
            <a:ext cx="5207000" cy="4605338"/>
          </a:xfrm>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17D0955C-C5B1-49CC-A756-70A3E5D150D8}" type="slidenum">
              <a:rPr lang="en-US" smtClean="0"/>
              <a:pPr/>
              <a:t>9</a:t>
            </a:fld>
            <a:endParaRPr lang="en-US" smtClean="0"/>
          </a:p>
        </p:txBody>
      </p:sp>
      <p:sp>
        <p:nvSpPr>
          <p:cNvPr id="129027" name="Rectangle 2"/>
          <p:cNvSpPr>
            <a:spLocks noGrp="1" noRot="1" noChangeAspect="1" noChangeArrowheads="1" noTextEdit="1"/>
          </p:cNvSpPr>
          <p:nvPr>
            <p:ph type="sldImg"/>
          </p:nvPr>
        </p:nvSpPr>
        <p:spPr>
          <a:xfrm>
            <a:off x="992188" y="768350"/>
            <a:ext cx="5114925" cy="3836988"/>
          </a:xfrm>
          <a:ln/>
        </p:spPr>
      </p:sp>
      <p:sp>
        <p:nvSpPr>
          <p:cNvPr id="129028" name="Rectangle 3"/>
          <p:cNvSpPr>
            <a:spLocks noGrp="1" noChangeArrowheads="1"/>
          </p:cNvSpPr>
          <p:nvPr>
            <p:ph type="body" idx="1"/>
          </p:nvPr>
        </p:nvSpPr>
        <p:spPr>
          <a:xfrm>
            <a:off x="946150" y="4860925"/>
            <a:ext cx="5207000" cy="4605338"/>
          </a:xfrm>
          <a:noFill/>
          <a:ln/>
        </p:spPr>
        <p:txBody>
          <a:bodyPr/>
          <a:lstStyle/>
          <a:p>
            <a:pPr eaLnBrk="1" hangingPunct="1"/>
            <a:endParaRPr lang="es-A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23928848-1E71-40B7-B751-63A1C346087A}" type="slidenum">
              <a:rPr lang="en-US" smtClean="0"/>
              <a:pPr/>
              <a:t>11</a:t>
            </a:fld>
            <a:endParaRPr lang="en-US" smtClean="0"/>
          </a:p>
        </p:txBody>
      </p:sp>
      <p:sp>
        <p:nvSpPr>
          <p:cNvPr id="130051" name="Rectangle 2"/>
          <p:cNvSpPr>
            <a:spLocks noGrp="1" noRot="1" noChangeAspect="1" noChangeArrowheads="1" noTextEdit="1"/>
          </p:cNvSpPr>
          <p:nvPr>
            <p:ph type="sldImg"/>
          </p:nvPr>
        </p:nvSpPr>
        <p:spPr>
          <a:xfrm>
            <a:off x="992188" y="768350"/>
            <a:ext cx="5114925" cy="3836988"/>
          </a:xfrm>
          <a:ln/>
        </p:spPr>
      </p:sp>
      <p:sp>
        <p:nvSpPr>
          <p:cNvPr id="130052" name="Rectangle 3"/>
          <p:cNvSpPr>
            <a:spLocks noGrp="1" noChangeArrowheads="1"/>
          </p:cNvSpPr>
          <p:nvPr>
            <p:ph type="body" idx="1"/>
          </p:nvPr>
        </p:nvSpPr>
        <p:spPr>
          <a:xfrm>
            <a:off x="946150" y="4860925"/>
            <a:ext cx="5207000" cy="4605338"/>
          </a:xfrm>
          <a:noFill/>
          <a:ln/>
        </p:spPr>
        <p:txBody>
          <a:bodyPr/>
          <a:lstStyle/>
          <a:p>
            <a:pPr eaLnBrk="1" hangingPunct="1"/>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grpSp>
        </p:grpSp>
      </p:grpSp>
      <p:sp>
        <p:nvSpPr>
          <p:cNvPr id="45122" name="Rectangle 66"/>
          <p:cNvSpPr>
            <a:spLocks noGrp="1" noChangeArrowheads="1"/>
          </p:cNvSpPr>
          <p:nvPr>
            <p:ph type="ctrTitle" sz="quarter"/>
          </p:nvPr>
        </p:nvSpPr>
        <p:spPr>
          <a:xfrm>
            <a:off x="685800" y="1692275"/>
            <a:ext cx="7772400" cy="1736725"/>
          </a:xfrm>
        </p:spPr>
        <p:txBody>
          <a:bodyPr anchor="b"/>
          <a:lstStyle>
            <a:lvl1pPr>
              <a:defRPr sz="4800"/>
            </a:lvl1pPr>
          </a:lstStyle>
          <a:p>
            <a:r>
              <a:rPr lang="en-US"/>
              <a:t>Haga clic para cambiar el estilo de título	</a:t>
            </a:r>
          </a:p>
        </p:txBody>
      </p:sp>
      <p:sp>
        <p:nvSpPr>
          <p:cNvPr id="4512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07" charset="2"/>
              <a:buNone/>
              <a:defRPr/>
            </a:lvl1pPr>
          </a:lstStyle>
          <a:p>
            <a:r>
              <a:rPr lang="en-US"/>
              <a:t>Haga clic para modificar el estilo de subtítulo del patrón</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s-E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s-E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CE4DCCEA-C7D9-47C2-97BF-6F2754FF0B9F}"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3FB8045A-799D-4C13-93FC-FE2CD16DCBE7}"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437312"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2AD27831-8593-4AAE-A8CA-4CFCBE9929C2}"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341438"/>
            <a:ext cx="8785225" cy="4784725"/>
          </a:xfrm>
        </p:spPr>
        <p:txBody>
          <a:bodyPr/>
          <a:lstStyle/>
          <a:p>
            <a:pPr lvl="0"/>
            <a:endParaRPr lang="en-US"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1C6A9ED2-CA2B-4224-881C-9B1B7748384B}" type="slidenum">
              <a:rPr lang="en-US"/>
              <a:pPr>
                <a:defRPr/>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341438"/>
            <a:ext cx="4316412"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41438"/>
            <a:ext cx="4316413" cy="2316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4316413" cy="2316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9"/>
          <p:cNvSpPr>
            <a:spLocks noGrp="1" noChangeArrowheads="1"/>
          </p:cNvSpPr>
          <p:nvPr>
            <p:ph type="dt" sz="half" idx="10"/>
          </p:nvPr>
        </p:nvSpPr>
        <p:spPr>
          <a:ln/>
        </p:spPr>
        <p:txBody>
          <a:bodyPr/>
          <a:lstStyle>
            <a:lvl1pPr>
              <a:defRPr/>
            </a:lvl1pPr>
          </a:lstStyle>
          <a:p>
            <a:pPr>
              <a:defRPr/>
            </a:pPr>
            <a:endParaRPr lang="es-ES"/>
          </a:p>
        </p:txBody>
      </p:sp>
      <p:sp>
        <p:nvSpPr>
          <p:cNvPr id="7" name="Rectangle 70"/>
          <p:cNvSpPr>
            <a:spLocks noGrp="1" noChangeArrowheads="1"/>
          </p:cNvSpPr>
          <p:nvPr>
            <p:ph type="ftr" sz="quarter" idx="11"/>
          </p:nvPr>
        </p:nvSpPr>
        <p:spPr>
          <a:ln/>
        </p:spPr>
        <p:txBody>
          <a:bodyPr/>
          <a:lstStyle>
            <a:lvl1pPr>
              <a:defRPr/>
            </a:lvl1pPr>
          </a:lstStyle>
          <a:p>
            <a:pPr>
              <a:defRPr/>
            </a:pPr>
            <a:endParaRPr lang="es-ES"/>
          </a:p>
        </p:txBody>
      </p:sp>
      <p:sp>
        <p:nvSpPr>
          <p:cNvPr id="8" name="Rectangle 71"/>
          <p:cNvSpPr>
            <a:spLocks noGrp="1" noChangeArrowheads="1"/>
          </p:cNvSpPr>
          <p:nvPr>
            <p:ph type="sldNum" sz="quarter" idx="12"/>
          </p:nvPr>
        </p:nvSpPr>
        <p:spPr>
          <a:ln/>
        </p:spPr>
        <p:txBody>
          <a:bodyPr/>
          <a:lstStyle>
            <a:lvl1pPr>
              <a:defRPr/>
            </a:lvl1pPr>
          </a:lstStyle>
          <a:p>
            <a:pPr>
              <a:defRPr/>
            </a:pPr>
            <a:fld id="{C53D48FA-E404-4A77-9A7E-7A1F5107F183}" type="slidenum">
              <a:rPr lang="en-US"/>
              <a:pPr>
                <a:defRPr/>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341438"/>
            <a:ext cx="4316412"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316413"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1DC21190-5CA8-4D87-B6B6-8B99BBF8C9ED}"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FC9B8D28-A3F1-4337-9B53-9DF717CC8315}"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98ABC6D3-E4FE-4BE8-AB4B-CA8222C73EF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4316412"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316413"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9850ABA8-BB28-4183-9E31-8FF0B38F9A90}"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s-ES"/>
          </a:p>
        </p:txBody>
      </p:sp>
      <p:sp>
        <p:nvSpPr>
          <p:cNvPr id="8" name="Rectangle 70"/>
          <p:cNvSpPr>
            <a:spLocks noGrp="1" noChangeArrowheads="1"/>
          </p:cNvSpPr>
          <p:nvPr>
            <p:ph type="ftr" sz="quarter" idx="11"/>
          </p:nvPr>
        </p:nvSpPr>
        <p:spPr>
          <a:ln/>
        </p:spPr>
        <p:txBody>
          <a:bodyPr/>
          <a:lstStyle>
            <a:lvl1pPr>
              <a:defRPr/>
            </a:lvl1pPr>
          </a:lstStyle>
          <a:p>
            <a:pPr>
              <a:defRPr/>
            </a:pPr>
            <a:endParaRPr lang="es-ES"/>
          </a:p>
        </p:txBody>
      </p:sp>
      <p:sp>
        <p:nvSpPr>
          <p:cNvPr id="9" name="Rectangle 71"/>
          <p:cNvSpPr>
            <a:spLocks noGrp="1" noChangeArrowheads="1"/>
          </p:cNvSpPr>
          <p:nvPr>
            <p:ph type="sldNum" sz="quarter" idx="12"/>
          </p:nvPr>
        </p:nvSpPr>
        <p:spPr>
          <a:ln/>
        </p:spPr>
        <p:txBody>
          <a:bodyPr/>
          <a:lstStyle>
            <a:lvl1pPr>
              <a:defRPr/>
            </a:lvl1pPr>
          </a:lstStyle>
          <a:p>
            <a:pPr>
              <a:defRPr/>
            </a:pPr>
            <a:fld id="{7DEA8C6F-1E46-4704-8138-672A1338E1A9}"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s-ES"/>
          </a:p>
        </p:txBody>
      </p:sp>
      <p:sp>
        <p:nvSpPr>
          <p:cNvPr id="4" name="Rectangle 70"/>
          <p:cNvSpPr>
            <a:spLocks noGrp="1" noChangeArrowheads="1"/>
          </p:cNvSpPr>
          <p:nvPr>
            <p:ph type="ftr" sz="quarter" idx="11"/>
          </p:nvPr>
        </p:nvSpPr>
        <p:spPr>
          <a:ln/>
        </p:spPr>
        <p:txBody>
          <a:bodyPr/>
          <a:lstStyle>
            <a:lvl1pPr>
              <a:defRPr/>
            </a:lvl1pPr>
          </a:lstStyle>
          <a:p>
            <a:pPr>
              <a:defRPr/>
            </a:pPr>
            <a:endParaRPr lang="es-ES"/>
          </a:p>
        </p:txBody>
      </p:sp>
      <p:sp>
        <p:nvSpPr>
          <p:cNvPr id="5" name="Rectangle 71"/>
          <p:cNvSpPr>
            <a:spLocks noGrp="1" noChangeArrowheads="1"/>
          </p:cNvSpPr>
          <p:nvPr>
            <p:ph type="sldNum" sz="quarter" idx="12"/>
          </p:nvPr>
        </p:nvSpPr>
        <p:spPr>
          <a:ln/>
        </p:spPr>
        <p:txBody>
          <a:bodyPr/>
          <a:lstStyle>
            <a:lvl1pPr>
              <a:defRPr/>
            </a:lvl1pPr>
          </a:lstStyle>
          <a:p>
            <a:pPr>
              <a:defRPr/>
            </a:pPr>
            <a:fld id="{CC891BDB-4E09-482C-A842-A314A489CB29}"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s-ES"/>
          </a:p>
        </p:txBody>
      </p:sp>
      <p:sp>
        <p:nvSpPr>
          <p:cNvPr id="3" name="Rectangle 70"/>
          <p:cNvSpPr>
            <a:spLocks noGrp="1" noChangeArrowheads="1"/>
          </p:cNvSpPr>
          <p:nvPr>
            <p:ph type="ftr" sz="quarter" idx="11"/>
          </p:nvPr>
        </p:nvSpPr>
        <p:spPr>
          <a:ln/>
        </p:spPr>
        <p:txBody>
          <a:bodyPr/>
          <a:lstStyle>
            <a:lvl1pPr>
              <a:defRPr/>
            </a:lvl1pPr>
          </a:lstStyle>
          <a:p>
            <a:pPr>
              <a:defRPr/>
            </a:pPr>
            <a:endParaRPr lang="es-ES"/>
          </a:p>
        </p:txBody>
      </p:sp>
      <p:sp>
        <p:nvSpPr>
          <p:cNvPr id="4" name="Rectangle 71"/>
          <p:cNvSpPr>
            <a:spLocks noGrp="1" noChangeArrowheads="1"/>
          </p:cNvSpPr>
          <p:nvPr>
            <p:ph type="sldNum" sz="quarter" idx="12"/>
          </p:nvPr>
        </p:nvSpPr>
        <p:spPr>
          <a:ln/>
        </p:spPr>
        <p:txBody>
          <a:bodyPr/>
          <a:lstStyle>
            <a:lvl1pPr>
              <a:defRPr/>
            </a:lvl1pPr>
          </a:lstStyle>
          <a:p>
            <a:pPr>
              <a:defRPr/>
            </a:pPr>
            <a:fld id="{8FA781D2-32B6-4C87-B436-43108254E238}"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149D7167-039D-4B58-9A91-336AB07C73F2}"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35655D29-F93B-4310-B46B-F24FAE30FD0B}"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s-ES"/>
          </a:p>
        </p:txBody>
      </p:sp>
      <p:grpSp>
        <p:nvGrpSpPr>
          <p:cNvPr id="10243" name="Group 3"/>
          <p:cNvGrpSpPr>
            <a:grpSpLocks/>
          </p:cNvGrpSpPr>
          <p:nvPr/>
        </p:nvGrpSpPr>
        <p:grpSpPr bwMode="auto">
          <a:xfrm>
            <a:off x="3175" y="4267200"/>
            <a:ext cx="9140825" cy="2590800"/>
            <a:chOff x="2" y="2688"/>
            <a:chExt cx="5758" cy="1632"/>
          </a:xfrm>
        </p:grpSpPr>
        <p:sp>
          <p:nvSpPr>
            <p:cNvPr id="4403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10250" name="Group 5"/>
            <p:cNvGrpSpPr>
              <a:grpSpLocks/>
            </p:cNvGrpSpPr>
            <p:nvPr userDrawn="1"/>
          </p:nvGrpSpPr>
          <p:grpSpPr bwMode="auto">
            <a:xfrm>
              <a:off x="3528" y="3715"/>
              <a:ext cx="792" cy="521"/>
              <a:chOff x="3527" y="3715"/>
              <a:chExt cx="792" cy="521"/>
            </a:xfrm>
          </p:grpSpPr>
          <p:sp>
            <p:nvSpPr>
              <p:cNvPr id="4403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a:p>
            </p:txBody>
          </p:sp>
          <p:sp>
            <p:nvSpPr>
              <p:cNvPr id="4403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a:p>
            </p:txBody>
          </p:sp>
          <p:sp>
            <p:nvSpPr>
              <p:cNvPr id="4404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404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4404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404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a:p>
            </p:txBody>
          </p:sp>
          <p:sp>
            <p:nvSpPr>
              <p:cNvPr id="4404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a:p>
            </p:txBody>
          </p:sp>
          <p:sp>
            <p:nvSpPr>
              <p:cNvPr id="4404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404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a:p>
            </p:txBody>
          </p:sp>
          <p:sp>
            <p:nvSpPr>
              <p:cNvPr id="4404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a:p>
            </p:txBody>
          </p:sp>
          <p:sp>
            <p:nvSpPr>
              <p:cNvPr id="4404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10251" name="Group 17"/>
            <p:cNvGrpSpPr>
              <a:grpSpLocks/>
            </p:cNvGrpSpPr>
            <p:nvPr userDrawn="1"/>
          </p:nvGrpSpPr>
          <p:grpSpPr bwMode="auto">
            <a:xfrm>
              <a:off x="1776" y="3631"/>
              <a:ext cx="1626" cy="683"/>
              <a:chOff x="1776" y="3631"/>
              <a:chExt cx="1626" cy="683"/>
            </a:xfrm>
          </p:grpSpPr>
          <p:sp>
            <p:nvSpPr>
              <p:cNvPr id="4405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a:p>
            </p:txBody>
          </p:sp>
          <p:sp>
            <p:nvSpPr>
              <p:cNvPr id="4405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a:p>
            </p:txBody>
          </p:sp>
          <p:sp>
            <p:nvSpPr>
              <p:cNvPr id="4405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a:p>
            </p:txBody>
          </p:sp>
          <p:sp>
            <p:nvSpPr>
              <p:cNvPr id="4405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405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405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405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a:p>
            </p:txBody>
          </p:sp>
          <p:sp>
            <p:nvSpPr>
              <p:cNvPr id="4405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a:p>
            </p:txBody>
          </p:sp>
          <p:sp>
            <p:nvSpPr>
              <p:cNvPr id="4405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a:p>
            </p:txBody>
          </p:sp>
          <p:sp>
            <p:nvSpPr>
              <p:cNvPr id="4405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a:p>
            </p:txBody>
          </p:sp>
          <p:sp>
            <p:nvSpPr>
              <p:cNvPr id="4406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a:p>
            </p:txBody>
          </p:sp>
          <p:sp>
            <p:nvSpPr>
              <p:cNvPr id="4406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a:p>
            </p:txBody>
          </p:sp>
          <p:sp>
            <p:nvSpPr>
              <p:cNvPr id="4406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a:p>
            </p:txBody>
          </p:sp>
          <p:sp>
            <p:nvSpPr>
              <p:cNvPr id="4406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a:p>
            </p:txBody>
          </p:sp>
          <p:sp>
            <p:nvSpPr>
              <p:cNvPr id="4406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406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406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406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a:p>
            </p:txBody>
          </p:sp>
        </p:grpSp>
        <p:grpSp>
          <p:nvGrpSpPr>
            <p:cNvPr id="10252" name="Group 36"/>
            <p:cNvGrpSpPr>
              <a:grpSpLocks/>
            </p:cNvGrpSpPr>
            <p:nvPr userDrawn="1"/>
          </p:nvGrpSpPr>
          <p:grpSpPr bwMode="auto">
            <a:xfrm>
              <a:off x="4128" y="3360"/>
              <a:ext cx="1351" cy="821"/>
              <a:chOff x="4128" y="3360"/>
              <a:chExt cx="1351" cy="821"/>
            </a:xfrm>
          </p:grpSpPr>
          <p:sp>
            <p:nvSpPr>
              <p:cNvPr id="4406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407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407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a:p>
            </p:txBody>
          </p:sp>
          <p:sp>
            <p:nvSpPr>
              <p:cNvPr id="4407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407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407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407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407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a:p>
            </p:txBody>
          </p:sp>
          <p:sp>
            <p:nvSpPr>
              <p:cNvPr id="4407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a:p>
            </p:txBody>
          </p:sp>
          <p:sp>
            <p:nvSpPr>
              <p:cNvPr id="4407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407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408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a:p>
            </p:txBody>
          </p:sp>
          <p:sp>
            <p:nvSpPr>
              <p:cNvPr id="4408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4408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408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408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408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10253" name="Group 54"/>
            <p:cNvGrpSpPr>
              <a:grpSpLocks/>
            </p:cNvGrpSpPr>
            <p:nvPr userDrawn="1"/>
          </p:nvGrpSpPr>
          <p:grpSpPr bwMode="auto">
            <a:xfrm>
              <a:off x="5280" y="3024"/>
              <a:ext cx="425" cy="258"/>
              <a:chOff x="5280" y="3024"/>
              <a:chExt cx="425" cy="258"/>
            </a:xfrm>
          </p:grpSpPr>
          <p:sp>
            <p:nvSpPr>
              <p:cNvPr id="4408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408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408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409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409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4409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4409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0261" name="Group 62"/>
              <p:cNvGrpSpPr>
                <a:grpSpLocks/>
              </p:cNvGrpSpPr>
              <p:nvPr/>
            </p:nvGrpSpPr>
            <p:grpSpPr bwMode="auto">
              <a:xfrm>
                <a:off x="5381" y="3085"/>
                <a:ext cx="227" cy="132"/>
                <a:chOff x="5381" y="3085"/>
                <a:chExt cx="227" cy="132"/>
              </a:xfrm>
            </p:grpSpPr>
            <p:sp>
              <p:nvSpPr>
                <p:cNvPr id="4409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4409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sp>
              <p:nvSpPr>
                <p:cNvPr id="4409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4409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grpSp>
        </p:grpSp>
      </p:grpSp>
      <p:sp>
        <p:nvSpPr>
          <p:cNvPr id="44099" name="Rectangle 67"/>
          <p:cNvSpPr>
            <a:spLocks noGrp="1" noChangeArrowheads="1"/>
          </p:cNvSpPr>
          <p:nvPr>
            <p:ph type="title"/>
          </p:nvPr>
        </p:nvSpPr>
        <p:spPr bwMode="auto">
          <a:xfrm>
            <a:off x="179388" y="115888"/>
            <a:ext cx="8785225"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Haga clic para cambiar el estilo de título	</a:t>
            </a:r>
          </a:p>
        </p:txBody>
      </p:sp>
      <p:sp>
        <p:nvSpPr>
          <p:cNvPr id="44100" name="Rectangle 68"/>
          <p:cNvSpPr>
            <a:spLocks noGrp="1" noChangeArrowheads="1"/>
          </p:cNvSpPr>
          <p:nvPr>
            <p:ph type="body" idx="1"/>
          </p:nvPr>
        </p:nvSpPr>
        <p:spPr bwMode="auto">
          <a:xfrm>
            <a:off x="179388" y="1341438"/>
            <a:ext cx="8785225"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4410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s-ES"/>
          </a:p>
        </p:txBody>
      </p:sp>
      <p:sp>
        <p:nvSpPr>
          <p:cNvPr id="4410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s-ES"/>
          </a:p>
        </p:txBody>
      </p:sp>
      <p:sp>
        <p:nvSpPr>
          <p:cNvPr id="4410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8E876490-CC19-41C9-80D4-C8771BCC2CD8}" type="slidenum">
              <a:rPr lang="en-US"/>
              <a:pPr>
                <a:defRPr/>
              </a:pPr>
              <a:t>‹Nº›</a:t>
            </a:fld>
            <a:endParaRPr lang="en-US"/>
          </a:p>
        </p:txBody>
      </p:sp>
    </p:spTree>
  </p:cSld>
  <p:clrMap bg1="dk2" tx1="lt1" bg2="dk1" tx2="lt2" accent1="accent1" accent2="accent2" accent3="accent3" accent4="accent4" accent5="accent5" accent6="accent6" hlink="hlink" folHlink="folHlink"/>
  <p:sldLayoutIdLst>
    <p:sldLayoutId id="2147483779"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Lst>
  <p:timing>
    <p:tnLst>
      <p:par>
        <p:cTn id="1" dur="indefinite" restart="never" nodeType="tmRoot"/>
      </p:par>
    </p:tnLst>
  </p:timing>
  <p:txStyles>
    <p:titleStyle>
      <a:lvl1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000">
          <a:solidFill>
            <a:schemeClr val="tx2"/>
          </a:solidFill>
          <a:effectLst>
            <a:outerShdw blurRad="38100" dist="38100" dir="2700000" algn="tl">
              <a:srgbClr val="000000"/>
            </a:outerShdw>
          </a:effectLst>
          <a:latin typeface="Arial" pitchFamily="-107" charset="0"/>
        </a:defRPr>
      </a:lvl6pPr>
      <a:lvl7pPr marL="914400" algn="ctr" rtl="0" fontAlgn="base">
        <a:spcBef>
          <a:spcPct val="0"/>
        </a:spcBef>
        <a:spcAft>
          <a:spcPct val="0"/>
        </a:spcAft>
        <a:defRPr sz="4000">
          <a:solidFill>
            <a:schemeClr val="tx2"/>
          </a:solidFill>
          <a:effectLst>
            <a:outerShdw blurRad="38100" dist="38100" dir="2700000" algn="tl">
              <a:srgbClr val="000000"/>
            </a:outerShdw>
          </a:effectLst>
          <a:latin typeface="Arial" pitchFamily="-107" charset="0"/>
        </a:defRPr>
      </a:lvl7pPr>
      <a:lvl8pPr marL="1371600" algn="ctr" rtl="0" fontAlgn="base">
        <a:spcBef>
          <a:spcPct val="0"/>
        </a:spcBef>
        <a:spcAft>
          <a:spcPct val="0"/>
        </a:spcAft>
        <a:defRPr sz="4000">
          <a:solidFill>
            <a:schemeClr val="tx2"/>
          </a:solidFill>
          <a:effectLst>
            <a:outerShdw blurRad="38100" dist="38100" dir="2700000" algn="tl">
              <a:srgbClr val="000000"/>
            </a:outerShdw>
          </a:effectLst>
          <a:latin typeface="Arial" pitchFamily="-107" charset="0"/>
        </a:defRPr>
      </a:lvl8pPr>
      <a:lvl9pPr marL="1828800" algn="ctr" rtl="0" fontAlgn="base">
        <a:spcBef>
          <a:spcPct val="0"/>
        </a:spcBef>
        <a:spcAft>
          <a:spcPct val="0"/>
        </a:spcAft>
        <a:defRPr sz="4000">
          <a:solidFill>
            <a:schemeClr val="tx2"/>
          </a:solidFill>
          <a:effectLst>
            <a:outerShdw blurRad="38100" dist="38100" dir="2700000" algn="tl">
              <a:srgbClr val="000000"/>
            </a:outerShdw>
          </a:effectLst>
          <a:latin typeface="Arial" pitchFamily="-107"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ea typeface="ＭＳ Ｐゴシック" pitchFamily="-107"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07" charset="-128"/>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ea typeface="ＭＳ Ｐゴシック" pitchFamily="-107"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upload.wikimedia.org/wikipedia/commons/6/69/IBM_PC_5150.jpg" TargetMode="Externa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smtClean="0"/>
              <a:t>Cuarta generación</a:t>
            </a:r>
          </a:p>
        </p:txBody>
      </p:sp>
      <p:sp>
        <p:nvSpPr>
          <p:cNvPr id="132099" name="Rectangle 3"/>
          <p:cNvSpPr>
            <a:spLocks noGrp="1" noChangeArrowheads="1"/>
          </p:cNvSpPr>
          <p:nvPr>
            <p:ph type="body" idx="1"/>
          </p:nvPr>
        </p:nvSpPr>
        <p:spPr/>
        <p:txBody>
          <a:bodyPr/>
          <a:lstStyle/>
          <a:p>
            <a:pPr eaLnBrk="1" hangingPunct="1">
              <a:lnSpc>
                <a:spcPct val="80000"/>
              </a:lnSpc>
              <a:buFont typeface="Wingdings" pitchFamily="-107" charset="2"/>
              <a:buNone/>
              <a:defRPr/>
            </a:pPr>
            <a:r>
              <a:rPr lang="en-US" sz="2800" smtClean="0"/>
              <a:t>Desde 1980</a:t>
            </a:r>
          </a:p>
          <a:p>
            <a:pPr eaLnBrk="1" hangingPunct="1">
              <a:lnSpc>
                <a:spcPct val="80000"/>
              </a:lnSpc>
              <a:buFont typeface="Wingdings" pitchFamily="-107" charset="2"/>
              <a:buChar char="Ø"/>
              <a:defRPr/>
            </a:pPr>
            <a:r>
              <a:rPr lang="es-CL" sz="2800" smtClean="0"/>
              <a:t> </a:t>
            </a:r>
            <a:r>
              <a:rPr lang="es-CL" sz="2800" smtClean="0">
                <a:solidFill>
                  <a:srgbClr val="FFFFFF"/>
                </a:solidFill>
                <a:effectLst/>
              </a:rPr>
              <a:t>Usan VLSI (large scale integration).</a:t>
            </a:r>
          </a:p>
          <a:p>
            <a:pPr lvl="1" eaLnBrk="1" hangingPunct="1">
              <a:lnSpc>
                <a:spcPct val="80000"/>
              </a:lnSpc>
              <a:buFont typeface="Wingdings" pitchFamily="-107" charset="2"/>
              <a:buChar char="l"/>
              <a:defRPr/>
            </a:pPr>
            <a:r>
              <a:rPr lang="es-CL" sz="2400" smtClean="0">
                <a:solidFill>
                  <a:srgbClr val="FFFFFF"/>
                </a:solidFill>
                <a:effectLst/>
              </a:rPr>
              <a:t>&gt; 100,000 componentes por chip</a:t>
            </a:r>
          </a:p>
          <a:p>
            <a:pPr lvl="1" eaLnBrk="1" hangingPunct="1">
              <a:lnSpc>
                <a:spcPct val="80000"/>
              </a:lnSpc>
              <a:buFont typeface="Wingdings" pitchFamily="-107" charset="2"/>
              <a:buChar char="l"/>
              <a:defRPr/>
            </a:pPr>
            <a:r>
              <a:rPr lang="es-CL" sz="2400" smtClean="0">
                <a:solidFill>
                  <a:srgbClr val="FFFFFF"/>
                </a:solidFill>
                <a:effectLst/>
              </a:rPr>
              <a:t>Facilita la creación de microprocesadores</a:t>
            </a:r>
          </a:p>
          <a:p>
            <a:pPr eaLnBrk="1" hangingPunct="1">
              <a:lnSpc>
                <a:spcPct val="80000"/>
              </a:lnSpc>
              <a:buFont typeface="Wingdings" pitchFamily="-107" charset="2"/>
              <a:buChar char="Ø"/>
              <a:defRPr/>
            </a:pPr>
            <a:r>
              <a:rPr lang="es-CL" sz="2800" smtClean="0">
                <a:solidFill>
                  <a:srgbClr val="FFFFFF"/>
                </a:solidFill>
                <a:effectLst/>
              </a:rPr>
              <a:t>Intel 8080 (8 bits) </a:t>
            </a:r>
          </a:p>
          <a:p>
            <a:pPr lvl="1" eaLnBrk="1" hangingPunct="1">
              <a:lnSpc>
                <a:spcPct val="80000"/>
              </a:lnSpc>
              <a:buFont typeface="Wingdings" pitchFamily="-107" charset="2"/>
              <a:buChar char="l"/>
              <a:defRPr/>
            </a:pPr>
            <a:r>
              <a:rPr lang="es-CL" sz="2400" smtClean="0">
                <a:solidFill>
                  <a:srgbClr val="FFFFFF"/>
                </a:solidFill>
                <a:effectLst/>
              </a:rPr>
              <a:t>IBM PC (1981) con DOS</a:t>
            </a:r>
            <a:r>
              <a:rPr lang="es-CL" sz="2400" smtClean="0">
                <a:solidFill>
                  <a:srgbClr val="FFFFFF"/>
                </a:solidFill>
                <a:effectLst/>
                <a:sym typeface="Symbol" pitchFamily="-107" charset="2"/>
              </a:rPr>
              <a:t>.</a:t>
            </a:r>
          </a:p>
          <a:p>
            <a:pPr lvl="1" eaLnBrk="1" hangingPunct="1">
              <a:lnSpc>
                <a:spcPct val="80000"/>
              </a:lnSpc>
              <a:buFont typeface="Wingdings" pitchFamily="-107" charset="2"/>
              <a:buChar char="l"/>
              <a:defRPr/>
            </a:pPr>
            <a:r>
              <a:rPr lang="es-CL" sz="2400" smtClean="0">
                <a:solidFill>
                  <a:srgbClr val="FFFFFF"/>
                </a:solidFill>
                <a:effectLst/>
                <a:sym typeface="Symbol" pitchFamily="-107" charset="2"/>
              </a:rPr>
              <a:t>Intel 80286, 80386 y 80486.</a:t>
            </a:r>
          </a:p>
          <a:p>
            <a:pPr eaLnBrk="1" hangingPunct="1">
              <a:lnSpc>
                <a:spcPct val="80000"/>
              </a:lnSpc>
              <a:buFont typeface="Wingdings" pitchFamily="-107" charset="2"/>
              <a:buChar char="Ø"/>
              <a:defRPr/>
            </a:pPr>
            <a:r>
              <a:rPr lang="es-CL" sz="2800" smtClean="0">
                <a:solidFill>
                  <a:srgbClr val="FFFFFF"/>
                </a:solidFill>
                <a:effectLst/>
                <a:sym typeface="Symbol" pitchFamily="-107" charset="2"/>
              </a:rPr>
              <a:t>Aparecen las terminales gráficas (GUI) </a:t>
            </a:r>
          </a:p>
          <a:p>
            <a:pPr lvl="1" eaLnBrk="1" hangingPunct="1">
              <a:lnSpc>
                <a:spcPct val="80000"/>
              </a:lnSpc>
              <a:buFont typeface="Wingdings" pitchFamily="-107" charset="2"/>
              <a:buChar char="l"/>
              <a:defRPr/>
            </a:pPr>
            <a:r>
              <a:rPr lang="es-CL" sz="2400" smtClean="0">
                <a:solidFill>
                  <a:srgbClr val="FFFFFF"/>
                </a:solidFill>
                <a:effectLst/>
                <a:sym typeface="Symbol" pitchFamily="-107" charset="2"/>
              </a:rPr>
              <a:t>Macintosh</a:t>
            </a:r>
          </a:p>
          <a:p>
            <a:pPr lvl="1" eaLnBrk="1" hangingPunct="1">
              <a:lnSpc>
                <a:spcPct val="80000"/>
              </a:lnSpc>
              <a:buFont typeface="Wingdings" pitchFamily="-107" charset="2"/>
              <a:buChar char="l"/>
              <a:defRPr/>
            </a:pPr>
            <a:r>
              <a:rPr lang="es-CL" sz="2400" smtClean="0">
                <a:solidFill>
                  <a:srgbClr val="FFFFFF"/>
                </a:solidFill>
                <a:effectLst/>
                <a:sym typeface="Symbol" pitchFamily="-107" charset="2"/>
              </a:rPr>
              <a:t>Microsoft “adopta” GUI y desarrolla Windows (sobre DOS)</a:t>
            </a:r>
          </a:p>
          <a:p>
            <a:pPr eaLnBrk="1" hangingPunct="1">
              <a:lnSpc>
                <a:spcPct val="80000"/>
              </a:lnSpc>
              <a:buFont typeface="Wingdings" pitchFamily="-107" charset="2"/>
              <a:buChar char="Ø"/>
              <a:defRPr/>
            </a:pPr>
            <a:r>
              <a:rPr lang="es-CL" sz="2800" smtClean="0">
                <a:solidFill>
                  <a:srgbClr val="FFFFFF"/>
                </a:solidFill>
                <a:effectLst/>
                <a:sym typeface="Symbol" pitchFamily="-107" charset="2"/>
              </a:rPr>
              <a:t>Aparecen la filosofía “RISC”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7" descr="Wgsimonmooreslaw002"/>
          <p:cNvPicPr>
            <a:picLocks noChangeAspect="1" noChangeArrowheads="1"/>
          </p:cNvPicPr>
          <p:nvPr/>
        </p:nvPicPr>
        <p:blipFill>
          <a:blip r:embed="rId2" cstate="print"/>
          <a:srcRect/>
          <a:stretch>
            <a:fillRect/>
          </a:stretch>
        </p:blipFill>
        <p:spPr bwMode="auto">
          <a:xfrm>
            <a:off x="755650" y="188913"/>
            <a:ext cx="7716838" cy="6608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body" sz="half" idx="1"/>
          </p:nvPr>
        </p:nvSpPr>
        <p:spPr>
          <a:xfrm>
            <a:off x="609600" y="1600200"/>
            <a:ext cx="7848600" cy="2667000"/>
          </a:xfrm>
          <a:solidFill>
            <a:schemeClr val="accent1"/>
          </a:solidFill>
        </p:spPr>
        <p:txBody>
          <a:bodyPr/>
          <a:lstStyle/>
          <a:p>
            <a:pPr eaLnBrk="1" hangingPunct="1">
              <a:spcBef>
                <a:spcPct val="40000"/>
              </a:spcBef>
              <a:buClr>
                <a:schemeClr val="tx1"/>
              </a:buClr>
              <a:buFont typeface="Wingdings" pitchFamily="-107" charset="2"/>
              <a:buChar char="Ø"/>
              <a:defRPr/>
            </a:pPr>
            <a:r>
              <a:rPr lang="en-US" sz="2200" smtClean="0"/>
              <a:t>Rock’s Law </a:t>
            </a:r>
          </a:p>
          <a:p>
            <a:pPr lvl="1" eaLnBrk="1" hangingPunct="1">
              <a:spcBef>
                <a:spcPct val="40000"/>
              </a:spcBef>
              <a:buClr>
                <a:schemeClr val="tx1"/>
              </a:buClr>
              <a:buFont typeface="Wingdings" pitchFamily="-107" charset="2"/>
              <a:buChar char="l"/>
              <a:defRPr/>
            </a:pPr>
            <a:r>
              <a:rPr lang="en-US" sz="2200" smtClean="0"/>
              <a:t>Arthur Rock, ejecutivo de finanzas de Intel</a:t>
            </a:r>
          </a:p>
          <a:p>
            <a:pPr lvl="1" eaLnBrk="1" hangingPunct="1">
              <a:spcBef>
                <a:spcPct val="40000"/>
              </a:spcBef>
              <a:buClr>
                <a:schemeClr val="tx1"/>
              </a:buClr>
              <a:buFont typeface="Wingdings" pitchFamily="-107" charset="2"/>
              <a:buChar char="l"/>
              <a:defRPr/>
            </a:pPr>
            <a:r>
              <a:rPr lang="en-US" sz="2200" smtClean="0"/>
              <a:t>“El costo de equipamiento necesario para construir semiconductores se duplicará cada cuatro años”</a:t>
            </a:r>
            <a:endParaRPr lang="en-US" sz="2000" smtClean="0"/>
          </a:p>
          <a:p>
            <a:pPr lvl="1" eaLnBrk="1" hangingPunct="1">
              <a:spcBef>
                <a:spcPct val="40000"/>
              </a:spcBef>
              <a:buClr>
                <a:schemeClr val="tx1"/>
              </a:buClr>
              <a:buFont typeface="Wingdings" pitchFamily="-107" charset="2"/>
              <a:buChar char="l"/>
              <a:defRPr/>
            </a:pPr>
            <a:r>
              <a:rPr lang="en-US" sz="2200" smtClean="0"/>
              <a:t>En 1968, construir una planta para chips costaba alrededor de  US$ 12,000       </a:t>
            </a:r>
          </a:p>
        </p:txBody>
      </p:sp>
      <p:sp>
        <p:nvSpPr>
          <p:cNvPr id="61443" name="Text Box 3"/>
          <p:cNvSpPr txBox="1">
            <a:spLocks noChangeArrowheads="1"/>
          </p:cNvSpPr>
          <p:nvPr/>
        </p:nvSpPr>
        <p:spPr bwMode="auto">
          <a:xfrm>
            <a:off x="2057400" y="4470400"/>
            <a:ext cx="5867400" cy="1066800"/>
          </a:xfrm>
          <a:prstGeom prst="rect">
            <a:avLst/>
          </a:prstGeom>
          <a:solidFill>
            <a:srgbClr val="E2FED2"/>
          </a:solidFill>
          <a:ln w="9525">
            <a:noFill/>
            <a:miter lim="800000"/>
            <a:headEnd/>
            <a:tailEnd/>
          </a:ln>
        </p:spPr>
        <p:txBody>
          <a:bodyPr anchor="ctr">
            <a:spAutoFit/>
          </a:bodyPr>
          <a:lstStyle/>
          <a:p>
            <a:pPr eaLnBrk="0" hangingPunct="0">
              <a:spcBef>
                <a:spcPct val="20000"/>
              </a:spcBef>
            </a:pPr>
            <a:r>
              <a:rPr lang="es-AR" sz="2000" b="1">
                <a:solidFill>
                  <a:srgbClr val="CC3300"/>
                </a:solidFill>
              </a:rPr>
              <a:t>Mas o menos lo que salía una casa linda en la periferia de la ciudad</a:t>
            </a:r>
          </a:p>
          <a:p>
            <a:pPr eaLnBrk="0" hangingPunct="0">
              <a:spcBef>
                <a:spcPct val="20000"/>
              </a:spcBef>
            </a:pPr>
            <a:r>
              <a:rPr lang="es-AR" sz="2000" b="1">
                <a:solidFill>
                  <a:srgbClr val="CC3300"/>
                </a:solidFill>
              </a:rPr>
              <a:t>Un muy buen sueldo anual de un ejecutivo</a:t>
            </a:r>
          </a:p>
        </p:txBody>
      </p:sp>
      <p:sp>
        <p:nvSpPr>
          <p:cNvPr id="210948" name="Rectangle 4"/>
          <p:cNvSpPr>
            <a:spLocks noGrp="1" noChangeArrowheads="1"/>
          </p:cNvSpPr>
          <p:nvPr>
            <p:ph type="title"/>
          </p:nvPr>
        </p:nvSpPr>
        <p:spPr>
          <a:xfrm>
            <a:off x="684213" y="382588"/>
            <a:ext cx="6248400" cy="547687"/>
          </a:xfrm>
        </p:spPr>
        <p:txBody>
          <a:bodyPr/>
          <a:lstStyle/>
          <a:p>
            <a:pPr eaLnBrk="1" hangingPunct="1">
              <a:defRPr/>
            </a:pPr>
            <a:r>
              <a:rPr lang="en-US" smtClean="0"/>
              <a:t>Desarrollo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body" sz="half" idx="1"/>
          </p:nvPr>
        </p:nvSpPr>
        <p:spPr>
          <a:xfrm>
            <a:off x="609600" y="1600200"/>
            <a:ext cx="7467600" cy="4419600"/>
          </a:xfrm>
          <a:solidFill>
            <a:schemeClr val="accent1"/>
          </a:solidFill>
        </p:spPr>
        <p:txBody>
          <a:bodyPr/>
          <a:lstStyle/>
          <a:p>
            <a:pPr eaLnBrk="1" hangingPunct="1">
              <a:spcBef>
                <a:spcPct val="40000"/>
              </a:spcBef>
              <a:buClr>
                <a:schemeClr val="tx1"/>
              </a:buClr>
              <a:buFont typeface="Wingdings" pitchFamily="-107" charset="2"/>
              <a:buChar char="Ø"/>
              <a:defRPr/>
            </a:pPr>
            <a:r>
              <a:rPr lang="en-US" sz="2600" smtClean="0"/>
              <a:t>Rock’s Law </a:t>
            </a:r>
          </a:p>
          <a:p>
            <a:pPr lvl="1" eaLnBrk="1" hangingPunct="1">
              <a:spcBef>
                <a:spcPct val="40000"/>
              </a:spcBef>
              <a:buClr>
                <a:schemeClr val="tx1"/>
              </a:buClr>
              <a:buFont typeface="Wingdings" pitchFamily="-107" charset="2"/>
              <a:buChar char="l"/>
              <a:defRPr/>
            </a:pPr>
            <a:r>
              <a:rPr lang="en-US" sz="2600" smtClean="0"/>
              <a:t>En  2003, una fábrica de chips costaba aprox. US$ 2,500 millones.</a:t>
            </a:r>
          </a:p>
          <a:p>
            <a:pPr lvl="1" eaLnBrk="1" hangingPunct="1">
              <a:spcBef>
                <a:spcPct val="40000"/>
              </a:spcBef>
              <a:buClr>
                <a:schemeClr val="tx1"/>
              </a:buClr>
              <a:buFont typeface="Wingdings" pitchFamily="-107" charset="2"/>
              <a:buChar char="l"/>
              <a:defRPr/>
            </a:pPr>
            <a:endParaRPr lang="en-US" sz="2600" smtClean="0"/>
          </a:p>
          <a:p>
            <a:pPr lvl="1" eaLnBrk="1" hangingPunct="1">
              <a:spcBef>
                <a:spcPct val="40000"/>
              </a:spcBef>
              <a:buClr>
                <a:schemeClr val="tx1"/>
              </a:buClr>
              <a:buFont typeface="Wingdings" pitchFamily="-107" charset="2"/>
              <a:buChar char="l"/>
              <a:defRPr/>
            </a:pPr>
            <a:endParaRPr lang="en-US" sz="2600" smtClean="0"/>
          </a:p>
          <a:p>
            <a:pPr lvl="1" eaLnBrk="1" hangingPunct="1">
              <a:spcBef>
                <a:spcPct val="40000"/>
              </a:spcBef>
              <a:buClr>
                <a:schemeClr val="tx1"/>
              </a:buClr>
              <a:buFont typeface="Wingdings" pitchFamily="-107" charset="2"/>
              <a:buChar char="l"/>
              <a:defRPr/>
            </a:pPr>
            <a:endParaRPr lang="en-US" sz="2600" smtClean="0"/>
          </a:p>
        </p:txBody>
      </p:sp>
      <p:sp>
        <p:nvSpPr>
          <p:cNvPr id="62467" name="Text Box 3"/>
          <p:cNvSpPr txBox="1">
            <a:spLocks noChangeArrowheads="1"/>
          </p:cNvSpPr>
          <p:nvPr/>
        </p:nvSpPr>
        <p:spPr bwMode="auto">
          <a:xfrm>
            <a:off x="2133600" y="3397250"/>
            <a:ext cx="5638800" cy="1006475"/>
          </a:xfrm>
          <a:prstGeom prst="rect">
            <a:avLst/>
          </a:prstGeom>
          <a:solidFill>
            <a:srgbClr val="E2FED2"/>
          </a:solidFill>
          <a:ln w="9525">
            <a:noFill/>
            <a:miter lim="800000"/>
            <a:headEnd/>
            <a:tailEnd/>
          </a:ln>
        </p:spPr>
        <p:txBody>
          <a:bodyPr anchor="ctr">
            <a:spAutoFit/>
          </a:bodyPr>
          <a:lstStyle/>
          <a:p>
            <a:pPr eaLnBrk="0" hangingPunct="0">
              <a:spcBef>
                <a:spcPct val="20000"/>
              </a:spcBef>
            </a:pPr>
            <a:r>
              <a:rPr lang="en-US" sz="2000" b="1">
                <a:solidFill>
                  <a:srgbClr val="CC3300"/>
                </a:solidFill>
              </a:rPr>
              <a:t>Esto es mas que el producto bruto de algunos paises chicos como Belize y la República de Sierra Leona.</a:t>
            </a:r>
            <a:endParaRPr lang="en-US" sz="2400">
              <a:latin typeface="Times New Roman" pitchFamily="-107" charset="0"/>
            </a:endParaRPr>
          </a:p>
        </p:txBody>
      </p:sp>
      <p:sp>
        <p:nvSpPr>
          <p:cNvPr id="212996" name="Rectangle 4"/>
          <p:cNvSpPr>
            <a:spLocks noGrp="1" noChangeArrowheads="1"/>
          </p:cNvSpPr>
          <p:nvPr>
            <p:ph type="title"/>
          </p:nvPr>
        </p:nvSpPr>
        <p:spPr>
          <a:xfrm>
            <a:off x="684213" y="382588"/>
            <a:ext cx="6248400" cy="547687"/>
          </a:xfrm>
        </p:spPr>
        <p:txBody>
          <a:bodyPr anchorCtr="0"/>
          <a:lstStyle/>
          <a:p>
            <a:pPr eaLnBrk="1" hangingPunct="1">
              <a:defRPr/>
            </a:pPr>
            <a:r>
              <a:rPr lang="en-US" sz="3000" b="1" smtClean="0">
                <a:solidFill>
                  <a:srgbClr val="FFFFFF"/>
                </a:solidFill>
              </a:rPr>
              <a:t>1.5 Historical Development</a:t>
            </a:r>
            <a:endParaRPr lang="en-US" sz="3000" smtClean="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Text Box 2"/>
          <p:cNvSpPr txBox="1">
            <a:spLocks noChangeArrowheads="1"/>
          </p:cNvSpPr>
          <p:nvPr/>
        </p:nvSpPr>
        <p:spPr bwMode="auto">
          <a:xfrm>
            <a:off x="0" y="679450"/>
            <a:ext cx="4419600" cy="3843338"/>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1971</a:t>
            </a:r>
          </a:p>
          <a:p>
            <a:pPr>
              <a:defRPr/>
            </a:pPr>
            <a:r>
              <a:rPr lang="es-AR" sz="2400" b="1">
                <a:cs typeface="Arial" charset="0"/>
              </a:rPr>
              <a:t>4004</a:t>
            </a:r>
            <a:r>
              <a:rPr lang="es-AR" sz="2400">
                <a:cs typeface="Arial" charset="0"/>
              </a:rPr>
              <a:t>:</a:t>
            </a:r>
          </a:p>
          <a:p>
            <a:pPr>
              <a:defRPr/>
            </a:pPr>
            <a:r>
              <a:rPr lang="es-AR">
                <a:effectLst>
                  <a:outerShdw blurRad="38100" dist="38100" dir="2700000" algn="tl">
                    <a:srgbClr val="000000"/>
                  </a:outerShdw>
                </a:effectLst>
                <a:cs typeface="Arial" charset="0"/>
              </a:rPr>
              <a:t>Primer microprocesador de Intel. Potenció las calculadoras.</a:t>
            </a:r>
          </a:p>
          <a:p>
            <a:pPr>
              <a:defRPr/>
            </a:pPr>
            <a:r>
              <a:rPr lang="es-AR">
                <a:effectLst>
                  <a:outerShdw blurRad="38100" dist="38100" dir="2700000" algn="tl">
                    <a:srgbClr val="000000"/>
                  </a:outerShdw>
                </a:effectLst>
                <a:cs typeface="Arial" charset="0"/>
              </a:rPr>
              <a:t>Características:</a:t>
            </a:r>
          </a:p>
          <a:p>
            <a:pPr>
              <a:defRPr/>
            </a:pPr>
            <a:r>
              <a:rPr lang="es-AR">
                <a:effectLst>
                  <a:outerShdw blurRad="38100" dist="38100" dir="2700000" algn="tl">
                    <a:srgbClr val="000000"/>
                  </a:outerShdw>
                </a:effectLst>
                <a:cs typeface="Arial" charset="0"/>
              </a:rPr>
              <a:t>Bus de datos de 4 bits</a:t>
            </a:r>
          </a:p>
          <a:p>
            <a:pPr>
              <a:defRPr/>
            </a:pPr>
            <a:r>
              <a:rPr lang="es-AR">
                <a:effectLst>
                  <a:outerShdw blurRad="38100" dist="38100" dir="2700000" algn="tl">
                    <a:srgbClr val="000000"/>
                  </a:outerShdw>
                </a:effectLst>
                <a:cs typeface="Arial" charset="0"/>
              </a:rPr>
              <a:t>Espacio de direccionamiento:</a:t>
            </a:r>
          </a:p>
          <a:p>
            <a:pPr marL="754063" lvl="1" indent="-296863">
              <a:buFontTx/>
              <a:buChar char="•"/>
              <a:defRPr/>
            </a:pPr>
            <a:r>
              <a:rPr lang="es-AR">
                <a:effectLst>
                  <a:outerShdw blurRad="38100" dist="38100" dir="2700000" algn="tl">
                    <a:srgbClr val="000000"/>
                  </a:outerShdw>
                </a:effectLst>
                <a:cs typeface="Arial" charset="0"/>
              </a:rPr>
              <a:t>32768 bits de ROM </a:t>
            </a:r>
          </a:p>
          <a:p>
            <a:pPr marL="754063" lvl="1" indent="-296863">
              <a:buFontTx/>
              <a:buChar char="•"/>
              <a:defRPr/>
            </a:pPr>
            <a:r>
              <a:rPr lang="es-AR">
                <a:effectLst>
                  <a:outerShdw blurRad="38100" dist="38100" dir="2700000" algn="tl">
                    <a:srgbClr val="000000"/>
                  </a:outerShdw>
                </a:effectLst>
                <a:cs typeface="Arial" charset="0"/>
              </a:rPr>
              <a:t>5120 bits de RAM.</a:t>
            </a:r>
          </a:p>
          <a:p>
            <a:pPr marL="754063" lvl="1" indent="-296863">
              <a:buFontTx/>
              <a:buChar char="•"/>
              <a:defRPr/>
            </a:pPr>
            <a:r>
              <a:rPr lang="es-AR">
                <a:effectLst>
                  <a:outerShdw blurRad="38100" dist="38100" dir="2700000" algn="tl">
                    <a:srgbClr val="000000"/>
                  </a:outerShdw>
                </a:effectLst>
                <a:cs typeface="Arial" charset="0"/>
              </a:rPr>
              <a:t>16 ports de entrada (de 4 bits) </a:t>
            </a:r>
          </a:p>
          <a:p>
            <a:pPr marL="754063" lvl="1" indent="-296863">
              <a:buFontTx/>
              <a:buChar char="•"/>
              <a:defRPr/>
            </a:pPr>
            <a:r>
              <a:rPr lang="es-AR">
                <a:effectLst>
                  <a:outerShdw blurRad="38100" dist="38100" dir="2700000" algn="tl">
                    <a:srgbClr val="000000"/>
                  </a:outerShdw>
                </a:effectLst>
                <a:cs typeface="Arial" charset="0"/>
              </a:rPr>
              <a:t>16 ports de salida (de 4 bits). </a:t>
            </a:r>
          </a:p>
          <a:p>
            <a:pPr>
              <a:defRPr/>
            </a:pPr>
            <a:r>
              <a:rPr lang="es-AR">
                <a:effectLst>
                  <a:outerShdw blurRad="38100" dist="38100" dir="2700000" algn="tl">
                    <a:srgbClr val="000000"/>
                  </a:outerShdw>
                </a:effectLst>
                <a:cs typeface="Arial" charset="0"/>
              </a:rPr>
              <a:t>Contiene alrededor de 2300 transistores</a:t>
            </a:r>
          </a:p>
          <a:p>
            <a:pPr>
              <a:defRPr/>
            </a:pPr>
            <a:endParaRPr lang="es-AR">
              <a:effectLst>
                <a:outerShdw blurRad="38100" dist="38100" dir="2700000" algn="tl">
                  <a:srgbClr val="000000"/>
                </a:outerShdw>
              </a:effectLst>
              <a:cs typeface="Arial" charset="0"/>
            </a:endParaRPr>
          </a:p>
        </p:txBody>
      </p:sp>
      <p:graphicFrame>
        <p:nvGraphicFramePr>
          <p:cNvPr id="9218" name="Object 2"/>
          <p:cNvGraphicFramePr>
            <a:graphicFrameLocks noChangeAspect="1"/>
          </p:cNvGraphicFramePr>
          <p:nvPr/>
        </p:nvGraphicFramePr>
        <p:xfrm>
          <a:off x="939800" y="4508500"/>
          <a:ext cx="2768600" cy="2305050"/>
        </p:xfrm>
        <a:graphic>
          <a:graphicData uri="http://schemas.openxmlformats.org/presentationml/2006/ole">
            <p:oleObj spid="_x0000_s9218" name="Fotografía de Photo Editor" r:id="rId3" imgW="1819529" imgH="1514686" progId="MSPhotoEd.3">
              <p:embed/>
            </p:oleObj>
          </a:graphicData>
        </a:graphic>
      </p:graphicFrame>
      <p:sp>
        <p:nvSpPr>
          <p:cNvPr id="410630" name="Rectangle 6"/>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(1)</a:t>
            </a:r>
          </a:p>
        </p:txBody>
      </p:sp>
      <p:pic>
        <p:nvPicPr>
          <p:cNvPr id="9221" name="Picture 7"/>
          <p:cNvPicPr>
            <a:picLocks noChangeAspect="1" noChangeArrowheads="1"/>
          </p:cNvPicPr>
          <p:nvPr/>
        </p:nvPicPr>
        <p:blipFill>
          <a:blip r:embed="rId4" cstate="print"/>
          <a:srcRect/>
          <a:stretch>
            <a:fillRect/>
          </a:stretch>
        </p:blipFill>
        <p:spPr bwMode="auto">
          <a:xfrm>
            <a:off x="4716463" y="1052513"/>
            <a:ext cx="4346575" cy="5805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Text Box 2"/>
          <p:cNvSpPr txBox="1">
            <a:spLocks noChangeArrowheads="1"/>
          </p:cNvSpPr>
          <p:nvPr/>
        </p:nvSpPr>
        <p:spPr bwMode="auto">
          <a:xfrm>
            <a:off x="0" y="-100013"/>
            <a:ext cx="4419600" cy="2470151"/>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1972</a:t>
            </a:r>
          </a:p>
          <a:p>
            <a:pPr>
              <a:defRPr/>
            </a:pPr>
            <a:r>
              <a:rPr lang="es-AR" sz="2400" b="1">
                <a:cs typeface="Arial" charset="0"/>
              </a:rPr>
              <a:t>8008</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Características:</a:t>
            </a:r>
          </a:p>
          <a:p>
            <a:pPr>
              <a:buFontTx/>
              <a:buChar char="•"/>
              <a:defRPr/>
            </a:pPr>
            <a:r>
              <a:rPr lang="es-AR">
                <a:effectLst>
                  <a:outerShdw blurRad="38100" dist="38100" dir="2700000" algn="tl">
                    <a:srgbClr val="000000"/>
                  </a:outerShdw>
                </a:effectLst>
                <a:cs typeface="Arial" charset="0"/>
              </a:rPr>
              <a:t>Bus de datos de 8 bits</a:t>
            </a:r>
          </a:p>
          <a:p>
            <a:pPr>
              <a:buFontTx/>
              <a:buChar char="•"/>
              <a:defRPr/>
            </a:pPr>
            <a:r>
              <a:rPr lang="es-ES_tradnl">
                <a:effectLst>
                  <a:outerShdw blurRad="38100" dist="38100" dir="2700000" algn="tl">
                    <a:srgbClr val="000000"/>
                  </a:outerShdw>
                </a:effectLst>
                <a:cs typeface="Arial" charset="0"/>
              </a:rPr>
              <a:t>Frecuencia máxima de clock: 108 KHz.</a:t>
            </a:r>
          </a:p>
          <a:p>
            <a:pPr>
              <a:buFontTx/>
              <a:buChar char="•"/>
              <a:defRPr/>
            </a:pPr>
            <a:r>
              <a:rPr lang="es-AR">
                <a:effectLst>
                  <a:outerShdw blurRad="38100" dist="38100" dir="2700000" algn="tl">
                    <a:srgbClr val="000000"/>
                  </a:outerShdw>
                </a:effectLst>
                <a:cs typeface="Arial" charset="0"/>
              </a:rPr>
              <a:t>Espacio de direccionamiento: 16 Kbytes</a:t>
            </a:r>
          </a:p>
          <a:p>
            <a:pPr>
              <a:defRPr/>
            </a:pPr>
            <a:r>
              <a:rPr lang="es-AR">
                <a:effectLst>
                  <a:outerShdw blurRad="38100" dist="38100" dir="2700000" algn="tl">
                    <a:srgbClr val="000000"/>
                  </a:outerShdw>
                </a:effectLst>
                <a:cs typeface="Arial" charset="0"/>
              </a:rPr>
              <a:t>Contiene alrededor de 3500 transistores</a:t>
            </a:r>
          </a:p>
          <a:p>
            <a:pPr>
              <a:defRPr/>
            </a:pPr>
            <a:endParaRPr lang="es-AR">
              <a:effectLst>
                <a:outerShdw blurRad="38100" dist="38100" dir="2700000" algn="tl">
                  <a:srgbClr val="000000"/>
                </a:outerShdw>
              </a:effectLst>
              <a:cs typeface="Arial" charset="0"/>
            </a:endParaRPr>
          </a:p>
        </p:txBody>
      </p:sp>
      <p:sp>
        <p:nvSpPr>
          <p:cNvPr id="411653" name="Rectangle 5"/>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(2)</a:t>
            </a:r>
          </a:p>
        </p:txBody>
      </p:sp>
      <p:sp>
        <p:nvSpPr>
          <p:cNvPr id="411654" name="Text Box 6"/>
          <p:cNvSpPr txBox="1">
            <a:spLocks noChangeArrowheads="1"/>
          </p:cNvSpPr>
          <p:nvPr/>
        </p:nvSpPr>
        <p:spPr bwMode="auto">
          <a:xfrm>
            <a:off x="0" y="2014538"/>
            <a:ext cx="4648200" cy="4941887"/>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1974</a:t>
            </a:r>
          </a:p>
          <a:p>
            <a:pPr>
              <a:defRPr/>
            </a:pPr>
            <a:r>
              <a:rPr lang="es-AR" sz="2400" b="1">
                <a:cs typeface="Arial" charset="0"/>
              </a:rPr>
              <a:t>8080</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Fue el cerebro de la primer computadora personal: La Altair.</a:t>
            </a:r>
          </a:p>
          <a:p>
            <a:pPr>
              <a:defRPr/>
            </a:pPr>
            <a:r>
              <a:rPr lang="es-AR">
                <a:effectLst>
                  <a:outerShdw blurRad="38100" dist="38100" dir="2700000" algn="tl">
                    <a:srgbClr val="000000"/>
                  </a:outerShdw>
                </a:effectLst>
                <a:cs typeface="Arial" charset="0"/>
              </a:rPr>
              <a:t>Es considerado el primer Microprocesador de propósito general. E</a:t>
            </a:r>
            <a:r>
              <a:rPr lang="en-US">
                <a:effectLst>
                  <a:outerShdw blurRad="38100" dist="38100" dir="2700000" algn="tl">
                    <a:srgbClr val="000000"/>
                  </a:outerShdw>
                </a:effectLst>
                <a:cs typeface="Arial" charset="0"/>
              </a:rPr>
              <a:t>l</a:t>
            </a:r>
            <a:r>
              <a:rPr lang="es-AR">
                <a:effectLst>
                  <a:outerShdw blurRad="38100" dist="38100" dir="2700000" algn="tl">
                    <a:srgbClr val="000000"/>
                  </a:outerShdw>
                </a:effectLst>
                <a:cs typeface="Arial" charset="0"/>
              </a:rPr>
              <a:t> Sistema Operativo CPM/80 de Digital Research fue escrito para este procesador</a:t>
            </a:r>
          </a:p>
          <a:p>
            <a:pPr>
              <a:defRPr/>
            </a:pPr>
            <a:r>
              <a:rPr lang="es-AR">
                <a:effectLst>
                  <a:outerShdw blurRad="38100" dist="38100" dir="2700000" algn="tl">
                    <a:srgbClr val="000000"/>
                  </a:outerShdw>
                </a:effectLst>
                <a:cs typeface="Arial" charset="0"/>
              </a:rPr>
              <a:t>Características:</a:t>
            </a:r>
          </a:p>
          <a:p>
            <a:pPr>
              <a:buFontTx/>
              <a:buChar char="•"/>
              <a:defRPr/>
            </a:pPr>
            <a:r>
              <a:rPr lang="es-AR">
                <a:effectLst>
                  <a:outerShdw blurRad="38100" dist="38100" dir="2700000" algn="tl">
                    <a:srgbClr val="000000"/>
                  </a:outerShdw>
                </a:effectLst>
                <a:cs typeface="Arial" charset="0"/>
              </a:rPr>
              <a:t>Bus de datos de 8 bits</a:t>
            </a:r>
          </a:p>
          <a:p>
            <a:pPr>
              <a:buFontTx/>
              <a:buChar char="•"/>
              <a:defRPr/>
            </a:pPr>
            <a:r>
              <a:rPr lang="es-AR">
                <a:effectLst>
                  <a:outerShdw blurRad="38100" dist="38100" dir="2700000" algn="tl">
                    <a:srgbClr val="000000"/>
                  </a:outerShdw>
                </a:effectLst>
                <a:cs typeface="Arial" charset="0"/>
              </a:rPr>
              <a:t>Alimentación +12V, +5V, y -5V</a:t>
            </a:r>
          </a:p>
          <a:p>
            <a:pPr>
              <a:buFontTx/>
              <a:buChar char="•"/>
              <a:defRPr/>
            </a:pPr>
            <a:r>
              <a:rPr lang="es-ES_tradnl">
                <a:effectLst>
                  <a:outerShdw blurRad="38100" dist="38100" dir="2700000" algn="tl">
                    <a:srgbClr val="000000"/>
                  </a:outerShdw>
                </a:effectLst>
                <a:cs typeface="Arial" charset="0"/>
              </a:rPr>
              <a:t>Frecuencia máxima de clock: 2 MHz.</a:t>
            </a:r>
          </a:p>
          <a:p>
            <a:pPr>
              <a:buFontTx/>
              <a:buChar char="•"/>
              <a:defRPr/>
            </a:pPr>
            <a:r>
              <a:rPr lang="es-AR">
                <a:effectLst>
                  <a:outerShdw blurRad="38100" dist="38100" dir="2700000" algn="tl">
                    <a:srgbClr val="000000"/>
                  </a:outerShdw>
                </a:effectLst>
                <a:cs typeface="Arial" charset="0"/>
              </a:rPr>
              <a:t>Espacio de direccionamiento: 64 Kbytes</a:t>
            </a:r>
          </a:p>
          <a:p>
            <a:pPr>
              <a:defRPr/>
            </a:pPr>
            <a:r>
              <a:rPr lang="es-AR">
                <a:effectLst>
                  <a:outerShdw blurRad="38100" dist="38100" dir="2700000" algn="tl">
                    <a:srgbClr val="000000"/>
                  </a:outerShdw>
                </a:effectLst>
                <a:cs typeface="Arial" charset="0"/>
              </a:rPr>
              <a:t>Contiene alrededor de 6000 transistores NMOS de 6 Micrones</a:t>
            </a:r>
          </a:p>
          <a:p>
            <a:pPr>
              <a:defRPr/>
            </a:pPr>
            <a:r>
              <a:rPr lang="es-AR">
                <a:effectLst>
                  <a:outerShdw blurRad="38100" dist="38100" dir="2700000" algn="tl">
                    <a:srgbClr val="000000"/>
                  </a:outerShdw>
                </a:effectLst>
                <a:cs typeface="Arial" charset="0"/>
              </a:rPr>
              <a:t>A los 6 meses de su lanzamiento Motorola saca el 6800.</a:t>
            </a:r>
          </a:p>
        </p:txBody>
      </p:sp>
      <p:pic>
        <p:nvPicPr>
          <p:cNvPr id="63493" name="Picture 8"/>
          <p:cNvPicPr>
            <a:picLocks noChangeAspect="1" noChangeArrowheads="1"/>
          </p:cNvPicPr>
          <p:nvPr/>
        </p:nvPicPr>
        <p:blipFill>
          <a:blip r:embed="rId2" cstate="print"/>
          <a:srcRect/>
          <a:stretch>
            <a:fillRect/>
          </a:stretch>
        </p:blipFill>
        <p:spPr bwMode="auto">
          <a:xfrm>
            <a:off x="4500563" y="1052513"/>
            <a:ext cx="4643437" cy="5329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9" name="Rectangle 7"/>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(3)</a:t>
            </a:r>
          </a:p>
        </p:txBody>
      </p:sp>
      <p:sp>
        <p:nvSpPr>
          <p:cNvPr id="412683" name="Text Box 11"/>
          <p:cNvSpPr txBox="1">
            <a:spLocks noChangeArrowheads="1"/>
          </p:cNvSpPr>
          <p:nvPr/>
        </p:nvSpPr>
        <p:spPr bwMode="auto">
          <a:xfrm>
            <a:off x="0" y="1042988"/>
            <a:ext cx="4495800" cy="4392612"/>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1976 Nace Zilog.</a:t>
            </a:r>
          </a:p>
          <a:p>
            <a:pPr>
              <a:defRPr/>
            </a:pPr>
            <a:r>
              <a:rPr lang="es-AR" sz="2400" b="1">
                <a:cs typeface="Arial" charset="0"/>
              </a:rPr>
              <a:t>Z80</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En 1974 un ex Ingeniero de Intel, </a:t>
            </a:r>
            <a:r>
              <a:rPr lang="es-ES_tradnl">
                <a:effectLst>
                  <a:outerShdw blurRad="38100" dist="38100" dir="2700000" algn="tl">
                    <a:srgbClr val="000000"/>
                  </a:outerShdw>
                </a:effectLst>
                <a:cs typeface="Arial" charset="0"/>
              </a:rPr>
              <a:t>Federico Faggin</a:t>
            </a:r>
            <a:r>
              <a:rPr lang="es-AR">
                <a:effectLst>
                  <a:outerShdw blurRad="38100" dist="38100" dir="2700000" algn="tl">
                    <a:srgbClr val="000000"/>
                  </a:outerShdw>
                </a:effectLst>
                <a:cs typeface="Arial" charset="0"/>
              </a:rPr>
              <a:t>, funda la compañía Zilog y en 1976 presentan el procesador Z80.</a:t>
            </a:r>
          </a:p>
          <a:p>
            <a:pPr>
              <a:defRPr/>
            </a:pPr>
            <a:r>
              <a:rPr lang="es-AR">
                <a:effectLst>
                  <a:outerShdw blurRad="38100" dist="38100" dir="2700000" algn="tl">
                    <a:srgbClr val="000000"/>
                  </a:outerShdw>
                </a:effectLst>
                <a:cs typeface="Arial" charset="0"/>
              </a:rPr>
              <a:t>Es una evolución del 8080, con una sola tensión de alimentación producto de usar tecnología de integración  HMOS.</a:t>
            </a:r>
          </a:p>
          <a:p>
            <a:pPr>
              <a:defRPr/>
            </a:pPr>
            <a:r>
              <a:rPr lang="es-AR">
                <a:effectLst>
                  <a:outerShdw blurRad="38100" dist="38100" dir="2700000" algn="tl">
                    <a:srgbClr val="000000"/>
                  </a:outerShdw>
                </a:effectLst>
                <a:cs typeface="Arial" charset="0"/>
              </a:rPr>
              <a:t>Amplía drásticamente el set de instrucciones del 8080 incluyendo además el manejo de bits propio del 6800. Considerado “El” procesador de 8 bits de su época, dominó el mercado de las computadoras personales durante el primer lustro de los 80.   </a:t>
            </a:r>
          </a:p>
        </p:txBody>
      </p:sp>
      <p:sp>
        <p:nvSpPr>
          <p:cNvPr id="412684" name="Text Box 12"/>
          <p:cNvSpPr txBox="1">
            <a:spLocks noChangeArrowheads="1"/>
          </p:cNvSpPr>
          <p:nvPr/>
        </p:nvSpPr>
        <p:spPr bwMode="auto">
          <a:xfrm>
            <a:off x="4648200" y="1049338"/>
            <a:ext cx="4495800" cy="2744787"/>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1977</a:t>
            </a:r>
          </a:p>
          <a:p>
            <a:pPr>
              <a:defRPr/>
            </a:pPr>
            <a:r>
              <a:rPr lang="es-AR" sz="2400" b="1">
                <a:cs typeface="Arial" charset="0"/>
              </a:rPr>
              <a:t>8085</a:t>
            </a:r>
            <a:r>
              <a:rPr lang="es-AR" sz="2400">
                <a:cs typeface="Arial" charset="0"/>
              </a:rPr>
              <a:t>:</a:t>
            </a:r>
          </a:p>
          <a:p>
            <a:pPr>
              <a:defRPr/>
            </a:pPr>
            <a:r>
              <a:rPr lang="es-AR">
                <a:effectLst>
                  <a:outerShdw blurRad="38100" dist="38100" dir="2700000" algn="tl">
                    <a:srgbClr val="000000"/>
                  </a:outerShdw>
                </a:effectLst>
                <a:cs typeface="Arial" charset="0"/>
              </a:rPr>
              <a:t>Intel respondió al z80 con una evolución del 8080, el 8085, que al trabajar con HMOS también requería solo +5V.</a:t>
            </a:r>
          </a:p>
          <a:p>
            <a:pPr>
              <a:defRPr/>
            </a:pPr>
            <a:r>
              <a:rPr lang="es-AR">
                <a:effectLst>
                  <a:outerShdw blurRad="38100" dist="38100" dir="2700000" algn="tl">
                    <a:srgbClr val="000000"/>
                  </a:outerShdw>
                </a:effectLst>
                <a:cs typeface="Arial" charset="0"/>
              </a:rPr>
              <a:t>Incluía el generador de reloj y el decodificador para el bus de control, reemplazando a los dos chips de soporte que requería el 8080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701" name="Rectangle 5"/>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(4)</a:t>
            </a:r>
          </a:p>
        </p:txBody>
      </p:sp>
      <p:sp>
        <p:nvSpPr>
          <p:cNvPr id="413702" name="Text Box 6"/>
          <p:cNvSpPr txBox="1">
            <a:spLocks noChangeArrowheads="1"/>
          </p:cNvSpPr>
          <p:nvPr/>
        </p:nvSpPr>
        <p:spPr bwMode="auto">
          <a:xfrm>
            <a:off x="76200" y="533400"/>
            <a:ext cx="4038600" cy="6040438"/>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1978</a:t>
            </a:r>
          </a:p>
          <a:p>
            <a:pPr>
              <a:defRPr/>
            </a:pPr>
            <a:r>
              <a:rPr lang="es-AR" sz="2400" b="1">
                <a:cs typeface="Arial" charset="0"/>
              </a:rPr>
              <a:t>8086/8088</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El 8086 es el primer procesador de 16 bits. Se presentó en Junio del 78. </a:t>
            </a:r>
          </a:p>
          <a:p>
            <a:pPr marL="754063" lvl="1" indent="-296863">
              <a:defRPr/>
            </a:pPr>
            <a:r>
              <a:rPr lang="en-GB">
                <a:effectLst>
                  <a:outerShdw blurRad="38100" dist="38100" dir="2700000" algn="tl">
                    <a:srgbClr val="000000"/>
                  </a:outerShdw>
                </a:effectLst>
                <a:cs typeface="Arial" charset="0"/>
              </a:rPr>
              <a:t>Introduce el prefetch de instrucciones y su encolamiento en el interior del chip mientras se ejecutan las anteriores (pipeline). </a:t>
            </a:r>
          </a:p>
          <a:p>
            <a:pPr marL="754063" lvl="1" indent="-296863">
              <a:defRPr/>
            </a:pPr>
            <a:r>
              <a:rPr lang="en-GB">
                <a:effectLst>
                  <a:outerShdw blurRad="38100" dist="38100" dir="2700000" algn="tl">
                    <a:srgbClr val="000000"/>
                  </a:outerShdw>
                </a:effectLst>
                <a:cs typeface="Arial" charset="0"/>
              </a:rPr>
              <a:t>Administra la memoria por segmentación.</a:t>
            </a:r>
          </a:p>
          <a:p>
            <a:pPr>
              <a:defRPr/>
            </a:pPr>
            <a:r>
              <a:rPr lang="es-AR">
                <a:effectLst>
                  <a:outerShdw blurRad="38100" dist="38100" dir="2700000" algn="tl">
                    <a:srgbClr val="000000"/>
                  </a:outerShdw>
                </a:effectLst>
                <a:cs typeface="Arial" charset="0"/>
              </a:rPr>
              <a:t>Un año después el 8088 apareció con la misma arquitectura interna pero con un bus externo de 8 bits por compatibilidad con el hardware legacy.</a:t>
            </a:r>
          </a:p>
          <a:p>
            <a:pPr>
              <a:defRPr/>
            </a:pPr>
            <a:r>
              <a:rPr lang="es-AR">
                <a:effectLst>
                  <a:outerShdw blurRad="38100" dist="38100" dir="2700000" algn="tl">
                    <a:srgbClr val="000000"/>
                  </a:outerShdw>
                </a:effectLst>
                <a:cs typeface="Arial" charset="0"/>
              </a:rPr>
              <a:t>En 1981 IBM basó su primer computadora personal en el 8088.</a:t>
            </a:r>
          </a:p>
          <a:p>
            <a:pPr>
              <a:defRPr/>
            </a:pPr>
            <a:r>
              <a:rPr lang="es-AR">
                <a:effectLst>
                  <a:outerShdw blurRad="38100" dist="38100" dir="2700000" algn="tl">
                    <a:srgbClr val="000000"/>
                  </a:outerShdw>
                </a:effectLst>
                <a:cs typeface="Arial" charset="0"/>
              </a:rPr>
              <a:t>Congéneres con algunos meses de retraso en su lanzamiento</a:t>
            </a:r>
          </a:p>
          <a:p>
            <a:pPr>
              <a:defRPr/>
            </a:pPr>
            <a:r>
              <a:rPr lang="es-AR">
                <a:effectLst>
                  <a:outerShdw blurRad="38100" dist="38100" dir="2700000" algn="tl">
                    <a:srgbClr val="000000"/>
                  </a:outerShdw>
                </a:effectLst>
                <a:cs typeface="Arial" charset="0"/>
              </a:rPr>
              <a:t>Motorola 68000 (base de las Apple), y Zilog Z8000 </a:t>
            </a:r>
          </a:p>
        </p:txBody>
      </p:sp>
      <p:sp>
        <p:nvSpPr>
          <p:cNvPr id="413703" name="Text Box 7"/>
          <p:cNvSpPr txBox="1">
            <a:spLocks noChangeArrowheads="1"/>
          </p:cNvSpPr>
          <p:nvPr/>
        </p:nvSpPr>
        <p:spPr bwMode="auto">
          <a:xfrm>
            <a:off x="4876800" y="1136650"/>
            <a:ext cx="4038600" cy="4044950"/>
          </a:xfrm>
          <a:prstGeom prst="rect">
            <a:avLst/>
          </a:prstGeom>
          <a:noFill/>
          <a:ln w="9525">
            <a:noFill/>
            <a:miter lim="800000"/>
            <a:headEnd/>
            <a:tailEnd/>
          </a:ln>
          <a:effectLst/>
        </p:spPr>
        <p:txBody>
          <a:bodyPr>
            <a:spAutoFit/>
          </a:bodyPr>
          <a:lstStyle/>
          <a:p>
            <a:pPr>
              <a:lnSpc>
                <a:spcPct val="90000"/>
              </a:lnSpc>
              <a:defRPr/>
            </a:pPr>
            <a:r>
              <a:rPr lang="es-AR" sz="2400">
                <a:solidFill>
                  <a:schemeClr val="accent2"/>
                </a:solidFill>
                <a:cs typeface="Arial" charset="0"/>
              </a:rPr>
              <a:t>1982</a:t>
            </a:r>
          </a:p>
          <a:p>
            <a:pPr>
              <a:lnSpc>
                <a:spcPct val="90000"/>
              </a:lnSpc>
              <a:defRPr/>
            </a:pPr>
            <a:r>
              <a:rPr lang="es-AR" sz="2400" b="1">
                <a:cs typeface="Arial" charset="0"/>
              </a:rPr>
              <a:t>80286</a:t>
            </a:r>
            <a:r>
              <a:rPr lang="es-AR" sz="2400">
                <a:cs typeface="Arial" charset="0"/>
              </a:rPr>
              <a:t>:</a:t>
            </a:r>
            <a:endParaRPr lang="es-AR" sz="2000">
              <a:cs typeface="Arial" charset="0"/>
            </a:endParaRPr>
          </a:p>
          <a:p>
            <a:pPr>
              <a:defRPr/>
            </a:pPr>
            <a:r>
              <a:rPr lang="es-ES_tradnl">
                <a:effectLst>
                  <a:outerShdw blurRad="38100" dist="38100" dir="2700000" algn="tl">
                    <a:srgbClr val="000000"/>
                  </a:outerShdw>
                </a:effectLst>
                <a:cs typeface="Arial" charset="0"/>
              </a:rPr>
              <a:t>Primer procesador de Intel capaz de correr código desarrollado para su predecesor. Transformó en hechos el compromiso de compatibilidad firmado por Intel al lanzar la familia iAPx86. </a:t>
            </a:r>
          </a:p>
          <a:p>
            <a:pPr>
              <a:defRPr/>
            </a:pPr>
            <a:r>
              <a:rPr lang="es-ES_tradnl">
                <a:effectLst>
                  <a:outerShdw blurRad="38100" dist="38100" dir="2700000" algn="tl">
                    <a:srgbClr val="000000"/>
                  </a:outerShdw>
                </a:effectLst>
                <a:cs typeface="Arial" charset="0"/>
              </a:rPr>
              <a:t>En sus 6 años de producción se instalaron 15 millones de computadoras 286 en el mundo.</a:t>
            </a:r>
          </a:p>
          <a:p>
            <a:pPr>
              <a:defRPr/>
            </a:pPr>
            <a:r>
              <a:rPr lang="es-ES_tradnl">
                <a:effectLst>
                  <a:outerShdw blurRad="38100" dist="38100" dir="2700000" algn="tl">
                    <a:srgbClr val="000000"/>
                  </a:outerShdw>
                </a:effectLst>
                <a:cs typeface="Arial" charset="0"/>
              </a:rPr>
              <a:t>Primer procesador con capacidades de multitasking y entorno de protección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5" name="Rectangle 5"/>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(5)</a:t>
            </a:r>
          </a:p>
        </p:txBody>
      </p:sp>
      <p:sp>
        <p:nvSpPr>
          <p:cNvPr id="414729" name="Text Box 9"/>
          <p:cNvSpPr txBox="1">
            <a:spLocks noChangeArrowheads="1"/>
          </p:cNvSpPr>
          <p:nvPr/>
        </p:nvSpPr>
        <p:spPr bwMode="auto">
          <a:xfrm>
            <a:off x="0" y="1400175"/>
            <a:ext cx="4038600" cy="4044950"/>
          </a:xfrm>
          <a:prstGeom prst="rect">
            <a:avLst/>
          </a:prstGeom>
          <a:noFill/>
          <a:ln w="9525">
            <a:noFill/>
            <a:miter lim="800000"/>
            <a:headEnd/>
            <a:tailEnd/>
          </a:ln>
          <a:effectLst/>
        </p:spPr>
        <p:txBody>
          <a:bodyPr>
            <a:spAutoFit/>
          </a:bodyPr>
          <a:lstStyle/>
          <a:p>
            <a:pPr>
              <a:lnSpc>
                <a:spcPct val="90000"/>
              </a:lnSpc>
              <a:defRPr/>
            </a:pPr>
            <a:r>
              <a:rPr lang="es-AR" sz="2400">
                <a:solidFill>
                  <a:schemeClr val="accent2"/>
                </a:solidFill>
                <a:cs typeface="Arial" charset="0"/>
              </a:rPr>
              <a:t>1985</a:t>
            </a:r>
          </a:p>
          <a:p>
            <a:pPr>
              <a:lnSpc>
                <a:spcPct val="90000"/>
              </a:lnSpc>
              <a:defRPr/>
            </a:pPr>
            <a:r>
              <a:rPr lang="es-AR" sz="2400" b="1">
                <a:cs typeface="Arial" charset="0"/>
              </a:rPr>
              <a:t>80386</a:t>
            </a:r>
            <a:r>
              <a:rPr lang="es-AR" sz="2400">
                <a:cs typeface="Arial" charset="0"/>
              </a:rPr>
              <a:t>:</a:t>
            </a:r>
            <a:endParaRPr lang="es-AR" sz="2000">
              <a:cs typeface="Arial" charset="0"/>
            </a:endParaRPr>
          </a:p>
          <a:p>
            <a:pPr>
              <a:defRPr/>
            </a:pPr>
            <a:r>
              <a:rPr lang="es-ES_tradnl">
                <a:effectLst>
                  <a:outerShdw blurRad="38100" dist="38100" dir="2700000" algn="tl">
                    <a:srgbClr val="000000"/>
                  </a:outerShdw>
                </a:effectLst>
                <a:cs typeface="Arial" charset="0"/>
              </a:rPr>
              <a:t>Primer procesador de 32 bits, fundador de la IA-32 (Intel Architecture 32 bits) que aún está vigente.</a:t>
            </a:r>
          </a:p>
          <a:p>
            <a:pPr>
              <a:buFontTx/>
              <a:buChar char="•"/>
              <a:defRPr/>
            </a:pPr>
            <a:r>
              <a:rPr lang="es-ES_tradnl">
                <a:effectLst>
                  <a:outerShdw blurRad="38100" dist="38100" dir="2700000" algn="tl">
                    <a:srgbClr val="000000"/>
                  </a:outerShdw>
                </a:effectLst>
                <a:cs typeface="Arial" charset="0"/>
              </a:rPr>
              <a:t>Todos sus buses son de 32 bits.</a:t>
            </a:r>
          </a:p>
          <a:p>
            <a:pPr>
              <a:buFontTx/>
              <a:buChar char="•"/>
              <a:defRPr/>
            </a:pPr>
            <a:r>
              <a:rPr lang="es-ES_tradnl">
                <a:effectLst>
                  <a:outerShdw blurRad="38100" dist="38100" dir="2700000" algn="tl">
                    <a:srgbClr val="000000"/>
                  </a:outerShdw>
                </a:effectLst>
                <a:cs typeface="Arial" charset="0"/>
              </a:rPr>
              <a:t>Frecuencia de clock 33 Mhz</a:t>
            </a:r>
          </a:p>
          <a:p>
            <a:pPr>
              <a:buFontTx/>
              <a:buChar char="•"/>
              <a:defRPr/>
            </a:pPr>
            <a:r>
              <a:rPr lang="es-ES_tradnl">
                <a:effectLst>
                  <a:outerShdw blurRad="38100" dist="38100" dir="2700000" algn="tl">
                    <a:srgbClr val="000000"/>
                  </a:outerShdw>
                </a:effectLst>
                <a:cs typeface="Arial" charset="0"/>
              </a:rPr>
              <a:t>275.000 transistores: (100 veces la cantidad del 4004).</a:t>
            </a:r>
          </a:p>
          <a:p>
            <a:pPr>
              <a:buFontTx/>
              <a:buChar char="•"/>
              <a:defRPr/>
            </a:pPr>
            <a:r>
              <a:rPr lang="es-ES_tradnl">
                <a:effectLst>
                  <a:outerShdw blurRad="38100" dist="38100" dir="2700000" algn="tl">
                    <a:srgbClr val="000000"/>
                  </a:outerShdw>
                </a:effectLst>
                <a:cs typeface="Arial" charset="0"/>
              </a:rPr>
              <a:t>Primer procesador capaz de ejecutar un Sistema Operativo Multitasking Moderno (UNIX).</a:t>
            </a:r>
          </a:p>
          <a:p>
            <a:pPr>
              <a:buFontTx/>
              <a:buChar char="•"/>
              <a:defRPr/>
            </a:pPr>
            <a:r>
              <a:rPr lang="es-ES_tradnl">
                <a:effectLst>
                  <a:outerShdw blurRad="38100" dist="38100" dir="2700000" algn="tl">
                    <a:srgbClr val="000000"/>
                  </a:outerShdw>
                </a:effectLst>
                <a:cs typeface="Arial" charset="0"/>
              </a:rPr>
              <a:t>Introduce la memoria cache</a:t>
            </a:r>
          </a:p>
        </p:txBody>
      </p:sp>
      <p:sp>
        <p:nvSpPr>
          <p:cNvPr id="414730" name="Text Box 10"/>
          <p:cNvSpPr txBox="1">
            <a:spLocks noChangeArrowheads="1"/>
          </p:cNvSpPr>
          <p:nvPr/>
        </p:nvSpPr>
        <p:spPr bwMode="auto">
          <a:xfrm>
            <a:off x="4500563" y="1544638"/>
            <a:ext cx="4643437" cy="4594225"/>
          </a:xfrm>
          <a:prstGeom prst="rect">
            <a:avLst/>
          </a:prstGeom>
          <a:noFill/>
          <a:ln w="9525">
            <a:noFill/>
            <a:miter lim="800000"/>
            <a:headEnd/>
            <a:tailEnd/>
          </a:ln>
          <a:effectLst/>
        </p:spPr>
        <p:txBody>
          <a:bodyPr>
            <a:spAutoFit/>
          </a:bodyPr>
          <a:lstStyle/>
          <a:p>
            <a:pPr>
              <a:lnSpc>
                <a:spcPct val="90000"/>
              </a:lnSpc>
              <a:defRPr/>
            </a:pPr>
            <a:r>
              <a:rPr lang="es-AR" sz="2400">
                <a:solidFill>
                  <a:schemeClr val="accent2"/>
                </a:solidFill>
                <a:cs typeface="Arial" charset="0"/>
              </a:rPr>
              <a:t>1989</a:t>
            </a:r>
          </a:p>
          <a:p>
            <a:pPr>
              <a:lnSpc>
                <a:spcPct val="90000"/>
              </a:lnSpc>
              <a:defRPr/>
            </a:pPr>
            <a:r>
              <a:rPr lang="es-AR" sz="2400" b="1">
                <a:cs typeface="Arial" charset="0"/>
              </a:rPr>
              <a:t>80486</a:t>
            </a:r>
            <a:r>
              <a:rPr lang="es-AR" sz="2400">
                <a:cs typeface="Arial" charset="0"/>
              </a:rPr>
              <a:t>:</a:t>
            </a:r>
            <a:endParaRPr lang="es-AR" sz="2000">
              <a:cs typeface="Arial" charset="0"/>
            </a:endParaRPr>
          </a:p>
          <a:p>
            <a:pPr>
              <a:defRPr/>
            </a:pPr>
            <a:r>
              <a:rPr lang="es-ES_tradnl">
                <a:effectLst>
                  <a:outerShdw blurRad="38100" dist="38100" dir="2700000" algn="tl">
                    <a:srgbClr val="000000"/>
                  </a:outerShdw>
                </a:effectLst>
                <a:cs typeface="Arial" charset="0"/>
              </a:rPr>
              <a:t>Podríamos decir simplemente que es una super integración del 80386 con su coprocesador matemático 80387 y 8 Kbytes de memoria cache con el controlador correspondiente.</a:t>
            </a:r>
          </a:p>
          <a:p>
            <a:pPr>
              <a:defRPr/>
            </a:pPr>
            <a:r>
              <a:rPr lang="es-ES_tradnl">
                <a:effectLst>
                  <a:outerShdw blurRad="38100" dist="38100" dir="2700000" algn="tl">
                    <a:srgbClr val="000000"/>
                  </a:outerShdw>
                </a:effectLst>
                <a:cs typeface="Arial" charset="0"/>
              </a:rPr>
              <a:t>Es mucho mas que eso. Fue el primer procesador en sostener un entorno computacional con capacidades gráficas presentables.</a:t>
            </a:r>
          </a:p>
          <a:p>
            <a:pPr>
              <a:defRPr/>
            </a:pPr>
            <a:r>
              <a:rPr lang="es-ES_tradnl">
                <a:effectLst>
                  <a:outerShdw blurRad="38100" dist="38100" dir="2700000" algn="tl">
                    <a:srgbClr val="000000"/>
                  </a:outerShdw>
                </a:effectLst>
                <a:cs typeface="Arial" charset="0"/>
              </a:rPr>
              <a:t>Mejoró el tiempo de ejecución de gran número de instrucciones del 80386.</a:t>
            </a:r>
          </a:p>
          <a:p>
            <a:pPr>
              <a:defRPr/>
            </a:pPr>
            <a:r>
              <a:rPr lang="es-ES_tradnl">
                <a:effectLst>
                  <a:outerShdw blurRad="38100" dist="38100" dir="2700000" algn="tl">
                    <a:srgbClr val="000000"/>
                  </a:outerShdw>
                </a:effectLst>
                <a:cs typeface="Arial" charset="0"/>
              </a:rPr>
              <a:t>Sus versiones DX2 y DX4 permitieron por primera vez procesar a diferentes clocks dentro y fuera del microprocesador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50" name="Rectangle 6"/>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(6)</a:t>
            </a:r>
          </a:p>
        </p:txBody>
      </p:sp>
      <p:sp>
        <p:nvSpPr>
          <p:cNvPr id="415753" name="Text Box 9"/>
          <p:cNvSpPr txBox="1">
            <a:spLocks noChangeArrowheads="1"/>
          </p:cNvSpPr>
          <p:nvPr/>
        </p:nvSpPr>
        <p:spPr bwMode="auto">
          <a:xfrm>
            <a:off x="0" y="919163"/>
            <a:ext cx="4572000" cy="5894387"/>
          </a:xfrm>
          <a:prstGeom prst="rect">
            <a:avLst/>
          </a:prstGeom>
          <a:noFill/>
          <a:ln w="9525">
            <a:noFill/>
            <a:miter lim="800000"/>
            <a:headEnd/>
            <a:tailEnd/>
          </a:ln>
          <a:effectLst/>
        </p:spPr>
        <p:txBody>
          <a:bodyPr>
            <a:spAutoFit/>
          </a:bodyPr>
          <a:lstStyle/>
          <a:p>
            <a:pPr>
              <a:lnSpc>
                <a:spcPct val="80000"/>
              </a:lnSpc>
              <a:defRPr/>
            </a:pPr>
            <a:r>
              <a:rPr lang="es-AR" sz="2400">
                <a:solidFill>
                  <a:schemeClr val="accent2"/>
                </a:solidFill>
                <a:cs typeface="Arial" charset="0"/>
              </a:rPr>
              <a:t>1993</a:t>
            </a:r>
          </a:p>
          <a:p>
            <a:pPr>
              <a:lnSpc>
                <a:spcPct val="80000"/>
              </a:lnSpc>
              <a:defRPr/>
            </a:pPr>
            <a:r>
              <a:rPr lang="es-AR" sz="2400" b="1">
                <a:cs typeface="Arial" charset="0"/>
              </a:rPr>
              <a:t>Pentium</a:t>
            </a:r>
            <a:r>
              <a:rPr lang="es-AR" sz="2400">
                <a:cs typeface="Arial" charset="0"/>
              </a:rPr>
              <a:t>:</a:t>
            </a:r>
            <a:endParaRPr lang="es-AR" sz="2000">
              <a:cs typeface="Arial" charset="0"/>
            </a:endParaRPr>
          </a:p>
          <a:p>
            <a:pPr>
              <a:defRPr/>
            </a:pPr>
            <a:r>
              <a:rPr lang="es-ES_tradnl">
                <a:effectLst>
                  <a:outerShdw blurRad="38100" dist="38100" dir="2700000" algn="tl">
                    <a:srgbClr val="000000"/>
                  </a:outerShdw>
                </a:effectLst>
                <a:cs typeface="Arial" charset="0"/>
              </a:rPr>
              <a:t>Introduce la capacidad de ejecutar mas de una instrucción por ciclo de clock.</a:t>
            </a:r>
          </a:p>
          <a:p>
            <a:pPr>
              <a:defRPr/>
            </a:pPr>
            <a:r>
              <a:rPr lang="es-ES_tradnl">
                <a:effectLst>
                  <a:outerShdw blurRad="38100" dist="38100" dir="2700000" algn="tl">
                    <a:srgbClr val="000000"/>
                  </a:outerShdw>
                </a:effectLst>
                <a:cs typeface="Arial" charset="0"/>
              </a:rPr>
              <a:t>33 y 66 MHz de Clock</a:t>
            </a:r>
          </a:p>
          <a:p>
            <a:pPr>
              <a:defRPr/>
            </a:pPr>
            <a:r>
              <a:rPr lang="es-ES_tradnl">
                <a:effectLst>
                  <a:outerShdw blurRad="38100" dist="38100" dir="2700000" algn="tl">
                    <a:srgbClr val="000000"/>
                  </a:outerShdw>
                </a:effectLst>
                <a:cs typeface="Arial" charset="0"/>
              </a:rPr>
              <a:t>3.100.000 transistores</a:t>
            </a:r>
          </a:p>
          <a:p>
            <a:pPr marL="754063" lvl="1" indent="-296863">
              <a:buFontTx/>
              <a:buChar char="•"/>
              <a:defRPr/>
            </a:pPr>
            <a:r>
              <a:rPr lang="es-ES_tradnl">
                <a:effectLst>
                  <a:outerShdw blurRad="38100" dist="38100" dir="2700000" algn="tl">
                    <a:srgbClr val="000000"/>
                  </a:outerShdw>
                </a:effectLst>
                <a:cs typeface="Arial" charset="0"/>
              </a:rPr>
              <a:t>caché interno de 8 KB para datos y 8 KB para instrucciones</a:t>
            </a:r>
          </a:p>
          <a:p>
            <a:pPr marL="754063" lvl="1" indent="-296863">
              <a:buFontTx/>
              <a:buChar char="•"/>
              <a:defRPr/>
            </a:pPr>
            <a:r>
              <a:rPr lang="es-ES_tradnl">
                <a:effectLst>
                  <a:outerShdw blurRad="38100" dist="38100" dir="2700000" algn="tl">
                    <a:srgbClr val="000000"/>
                  </a:outerShdw>
                </a:effectLst>
                <a:cs typeface="Arial" charset="0"/>
              </a:rPr>
              <a:t>Verificación interna de paridad para asegurar la ejecución de instrucciones libre de errores</a:t>
            </a:r>
          </a:p>
          <a:p>
            <a:pPr marL="754063" lvl="1" indent="-296863">
              <a:buFontTx/>
              <a:buChar char="•"/>
              <a:defRPr/>
            </a:pPr>
            <a:r>
              <a:rPr lang="es-ES_tradnl">
                <a:effectLst>
                  <a:outerShdw blurRad="38100" dist="38100" dir="2700000" algn="tl">
                    <a:srgbClr val="000000"/>
                  </a:outerShdw>
                </a:effectLst>
                <a:cs typeface="Arial" charset="0"/>
              </a:rPr>
              <a:t>Unidad de punto flotante mejorada.</a:t>
            </a:r>
          </a:p>
          <a:p>
            <a:pPr marL="754063" lvl="1" indent="-296863">
              <a:buFontTx/>
              <a:buChar char="•"/>
              <a:defRPr/>
            </a:pPr>
            <a:r>
              <a:rPr lang="es-ES_tradnl">
                <a:effectLst>
                  <a:outerShdw blurRad="38100" dist="38100" dir="2700000" algn="tl">
                    <a:srgbClr val="000000"/>
                  </a:outerShdw>
                </a:effectLst>
                <a:cs typeface="Arial" charset="0"/>
              </a:rPr>
              <a:t>Branch prediction</a:t>
            </a:r>
          </a:p>
          <a:p>
            <a:pPr marL="754063" lvl="1" indent="-296863">
              <a:buFontTx/>
              <a:buChar char="•"/>
              <a:defRPr/>
            </a:pPr>
            <a:r>
              <a:rPr lang="es-ES_tradnl">
                <a:effectLst>
                  <a:outerShdw blurRad="38100" dist="38100" dir="2700000" algn="tl">
                    <a:srgbClr val="000000"/>
                  </a:outerShdw>
                </a:effectLst>
                <a:cs typeface="Arial" charset="0"/>
              </a:rPr>
              <a:t>Bus de datos externo de 64 bit</a:t>
            </a:r>
          </a:p>
          <a:p>
            <a:pPr marL="754063" lvl="1" indent="-296863">
              <a:buFontTx/>
              <a:buChar char="•"/>
              <a:defRPr/>
            </a:pPr>
            <a:r>
              <a:rPr lang="es-ES_tradnl">
                <a:effectLst>
                  <a:outerShdw blurRad="38100" dist="38100" dir="2700000" algn="tl">
                    <a:srgbClr val="000000"/>
                  </a:outerShdw>
                </a:effectLst>
                <a:cs typeface="Arial" charset="0"/>
              </a:rPr>
              <a:t>Buses internos de 128 y 256 bits</a:t>
            </a:r>
          </a:p>
          <a:p>
            <a:pPr marL="754063" lvl="1" indent="-296863">
              <a:buFontTx/>
              <a:buChar char="•"/>
              <a:defRPr/>
            </a:pPr>
            <a:r>
              <a:rPr lang="es-ES_tradnl">
                <a:effectLst>
                  <a:outerShdw blurRad="38100" dist="38100" dir="2700000" algn="tl">
                    <a:srgbClr val="000000"/>
                  </a:outerShdw>
                </a:effectLst>
                <a:cs typeface="Arial" charset="0"/>
              </a:rPr>
              <a:t>Capacidad para gestionar páginas de 4K y 4M en MP</a:t>
            </a:r>
          </a:p>
          <a:p>
            <a:pPr marL="754063" lvl="1" indent="-296863">
              <a:buFontTx/>
              <a:buChar char="•"/>
              <a:defRPr/>
            </a:pPr>
            <a:r>
              <a:rPr lang="es-ES_tradnl">
                <a:effectLst>
                  <a:outerShdw blurRad="38100" dist="38100" dir="2700000" algn="tl">
                    <a:srgbClr val="000000"/>
                  </a:outerShdw>
                </a:effectLst>
                <a:cs typeface="Arial" charset="0"/>
              </a:rPr>
              <a:t>Introduce el APIC (Advanced Programmable Interrupt Controller) para mejorar el soporte a sistemas multiprocesador</a:t>
            </a:r>
          </a:p>
        </p:txBody>
      </p:sp>
      <p:sp>
        <p:nvSpPr>
          <p:cNvPr id="415754" name="Text Box 10"/>
          <p:cNvSpPr txBox="1">
            <a:spLocks noChangeArrowheads="1"/>
          </p:cNvSpPr>
          <p:nvPr/>
        </p:nvSpPr>
        <p:spPr bwMode="auto">
          <a:xfrm>
            <a:off x="4643438" y="966788"/>
            <a:ext cx="4500562" cy="5070475"/>
          </a:xfrm>
          <a:prstGeom prst="rect">
            <a:avLst/>
          </a:prstGeom>
          <a:noFill/>
          <a:ln w="9525">
            <a:noFill/>
            <a:miter lim="800000"/>
            <a:headEnd/>
            <a:tailEnd/>
          </a:ln>
          <a:effectLst/>
        </p:spPr>
        <p:txBody>
          <a:bodyPr>
            <a:spAutoFit/>
          </a:bodyPr>
          <a:lstStyle/>
          <a:p>
            <a:pPr>
              <a:lnSpc>
                <a:spcPct val="80000"/>
              </a:lnSpc>
              <a:defRPr/>
            </a:pPr>
            <a:r>
              <a:rPr lang="es-AR" sz="2400">
                <a:solidFill>
                  <a:schemeClr val="accent2"/>
                </a:solidFill>
                <a:cs typeface="Arial" charset="0"/>
              </a:rPr>
              <a:t>1995</a:t>
            </a:r>
          </a:p>
          <a:p>
            <a:pPr>
              <a:lnSpc>
                <a:spcPct val="80000"/>
              </a:lnSpc>
              <a:defRPr/>
            </a:pPr>
            <a:r>
              <a:rPr lang="es-AR" sz="2400" b="1">
                <a:cs typeface="Arial" charset="0"/>
              </a:rPr>
              <a:t>Pentium Pro</a:t>
            </a:r>
            <a:r>
              <a:rPr lang="es-AR" sz="2400">
                <a:cs typeface="Arial" charset="0"/>
              </a:rPr>
              <a:t>:</a:t>
            </a:r>
            <a:endParaRPr lang="es-AR" sz="2000">
              <a:cs typeface="Arial" charset="0"/>
            </a:endParaRPr>
          </a:p>
          <a:p>
            <a:pPr>
              <a:defRPr/>
            </a:pPr>
            <a:r>
              <a:rPr lang="es-ES_tradnl">
                <a:effectLst>
                  <a:outerShdw blurRad="38100" dist="38100" dir="2700000" algn="tl">
                    <a:srgbClr val="000000"/>
                  </a:outerShdw>
                </a:effectLst>
                <a:cs typeface="Arial" charset="0"/>
              </a:rPr>
              <a:t>Diseñado para sostener servidores de alta performance y workstations de alta capacidad</a:t>
            </a:r>
          </a:p>
          <a:p>
            <a:pPr marL="754063" lvl="1" indent="-296863">
              <a:buFontTx/>
              <a:buChar char="•"/>
              <a:defRPr/>
            </a:pPr>
            <a:r>
              <a:rPr lang="es-ES_tradnl">
                <a:effectLst>
                  <a:outerShdw blurRad="38100" dist="38100" dir="2700000" algn="tl">
                    <a:srgbClr val="000000"/>
                  </a:outerShdw>
                </a:effectLst>
                <a:cs typeface="Arial" charset="0"/>
              </a:rPr>
              <a:t>Incluye un segundo nivel de cache de 256 Kbytes dentro del chip, accesible a la velocidad interna del procesador (200 MHz)</a:t>
            </a:r>
          </a:p>
          <a:p>
            <a:pPr marL="754063" lvl="1" indent="-296863">
              <a:buFontTx/>
              <a:buChar char="•"/>
              <a:defRPr/>
            </a:pPr>
            <a:r>
              <a:rPr lang="es-ES_tradnl">
                <a:effectLst>
                  <a:outerShdw blurRad="38100" dist="38100" dir="2700000" algn="tl">
                    <a:srgbClr val="000000"/>
                  </a:outerShdw>
                </a:effectLst>
                <a:cs typeface="Arial" charset="0"/>
              </a:rPr>
              <a:t>Introduce el three core engine</a:t>
            </a:r>
          </a:p>
          <a:p>
            <a:pPr marL="754063" lvl="1" indent="-296863">
              <a:buFontTx/>
              <a:buChar char="•"/>
              <a:defRPr/>
            </a:pPr>
            <a:r>
              <a:rPr lang="es-ES_tradnl">
                <a:effectLst>
                  <a:outerShdw blurRad="38100" dist="38100" dir="2700000" algn="tl">
                    <a:srgbClr val="000000"/>
                  </a:outerShdw>
                </a:effectLst>
                <a:cs typeface="Arial" charset="0"/>
              </a:rPr>
              <a:t>Three way superscalar (ejecuta tres instrucciones por ciclo de clock)</a:t>
            </a:r>
          </a:p>
          <a:p>
            <a:pPr marL="754063" lvl="1" indent="-296863">
              <a:buFontTx/>
              <a:buChar char="•"/>
              <a:defRPr/>
            </a:pPr>
            <a:r>
              <a:rPr lang="es-ES_tradnl">
                <a:effectLst>
                  <a:outerShdw blurRad="38100" dist="38100" dir="2700000" algn="tl">
                    <a:srgbClr val="000000"/>
                  </a:outerShdw>
                </a:effectLst>
                <a:cs typeface="Arial" charset="0"/>
              </a:rPr>
              <a:t>Ejecución fuera de orden</a:t>
            </a:r>
          </a:p>
          <a:p>
            <a:pPr marL="754063" lvl="1" indent="-296863">
              <a:buFontTx/>
              <a:buChar char="•"/>
              <a:defRPr/>
            </a:pPr>
            <a:r>
              <a:rPr lang="es-ES_tradnl">
                <a:effectLst>
                  <a:outerShdw blurRad="38100" dist="38100" dir="2700000" algn="tl">
                    <a:srgbClr val="000000"/>
                  </a:outerShdw>
                </a:effectLst>
                <a:cs typeface="Arial" charset="0"/>
              </a:rPr>
              <a:t>Superior branch prediction</a:t>
            </a:r>
          </a:p>
          <a:p>
            <a:pPr marL="754063" lvl="1" indent="-296863">
              <a:buFontTx/>
              <a:buChar char="•"/>
              <a:defRPr/>
            </a:pPr>
            <a:r>
              <a:rPr lang="es-ES_tradnl">
                <a:effectLst>
                  <a:outerShdw blurRad="38100" dist="38100" dir="2700000" algn="tl">
                    <a:srgbClr val="000000"/>
                  </a:outerShdw>
                </a:effectLst>
                <a:cs typeface="Arial" charset="0"/>
              </a:rPr>
              <a:t>Ejecución especulativa</a:t>
            </a:r>
          </a:p>
          <a:p>
            <a:pPr>
              <a:defRPr/>
            </a:pPr>
            <a:endParaRPr lang="es-ES_tradnl">
              <a:effectLst>
                <a:outerShdw blurRad="38100" dist="38100" dir="2700000" algn="tl">
                  <a:srgbClr val="000000"/>
                </a:outerShdw>
              </a:effectLst>
              <a:cs typeface="Arial" charset="0"/>
            </a:endParaRPr>
          </a:p>
          <a:p>
            <a:pPr>
              <a:defRPr/>
            </a:pPr>
            <a:r>
              <a:rPr lang="es-ES_tradnl">
                <a:effectLst>
                  <a:outerShdw blurRad="38100" dist="38100" dir="2700000" algn="tl">
                    <a:srgbClr val="000000"/>
                  </a:outerShdw>
                </a:effectLst>
                <a:cs typeface="Arial" charset="0"/>
              </a:rPr>
              <a:t>5.5 millones de transistores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3" name="Rectangle 5"/>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(7)</a:t>
            </a:r>
          </a:p>
        </p:txBody>
      </p:sp>
      <p:sp>
        <p:nvSpPr>
          <p:cNvPr id="416776" name="Text Box 8"/>
          <p:cNvSpPr txBox="1">
            <a:spLocks noChangeArrowheads="1"/>
          </p:cNvSpPr>
          <p:nvPr/>
        </p:nvSpPr>
        <p:spPr bwMode="auto">
          <a:xfrm>
            <a:off x="215900" y="1022350"/>
            <a:ext cx="4356100" cy="5070475"/>
          </a:xfrm>
          <a:prstGeom prst="rect">
            <a:avLst/>
          </a:prstGeom>
          <a:noFill/>
          <a:ln w="9525">
            <a:noFill/>
            <a:miter lim="800000"/>
            <a:headEnd/>
            <a:tailEnd/>
          </a:ln>
          <a:effectLst/>
        </p:spPr>
        <p:txBody>
          <a:bodyPr>
            <a:spAutoFit/>
          </a:bodyPr>
          <a:lstStyle/>
          <a:p>
            <a:pPr>
              <a:lnSpc>
                <a:spcPct val="80000"/>
              </a:lnSpc>
              <a:defRPr/>
            </a:pPr>
            <a:r>
              <a:rPr lang="es-AR" sz="2400">
                <a:solidFill>
                  <a:schemeClr val="accent2"/>
                </a:solidFill>
                <a:cs typeface="Arial" charset="0"/>
              </a:rPr>
              <a:t>1997</a:t>
            </a:r>
          </a:p>
          <a:p>
            <a:pPr>
              <a:lnSpc>
                <a:spcPct val="80000"/>
              </a:lnSpc>
              <a:defRPr/>
            </a:pPr>
            <a:r>
              <a:rPr lang="es-AR" sz="2400" b="1">
                <a:cs typeface="Arial" charset="0"/>
              </a:rPr>
              <a:t>Pentium II</a:t>
            </a:r>
            <a:r>
              <a:rPr lang="es-AR" sz="2400">
                <a:cs typeface="Arial" charset="0"/>
              </a:rPr>
              <a:t>:</a:t>
            </a:r>
            <a:endParaRPr lang="es-AR" sz="2000">
              <a:cs typeface="Arial" charset="0"/>
            </a:endParaRPr>
          </a:p>
          <a:p>
            <a:pPr>
              <a:defRPr/>
            </a:pPr>
            <a:r>
              <a:rPr lang="es-ES_tradnl">
                <a:effectLst>
                  <a:outerShdw blurRad="38100" dist="38100" dir="2700000" algn="tl">
                    <a:srgbClr val="000000"/>
                  </a:outerShdw>
                </a:effectLst>
                <a:cs typeface="Arial" charset="0"/>
              </a:rPr>
              <a:t>Incorpora tecnología MMX de los Pentium a la arquitectura Three Core Engine</a:t>
            </a:r>
          </a:p>
          <a:p>
            <a:pPr>
              <a:defRPr/>
            </a:pPr>
            <a:r>
              <a:rPr lang="es-ES_tradnl">
                <a:effectLst>
                  <a:outerShdw blurRad="38100" dist="38100" dir="2700000" algn="tl">
                    <a:srgbClr val="000000"/>
                  </a:outerShdw>
                </a:effectLst>
                <a:cs typeface="Arial" charset="0"/>
              </a:rPr>
              <a:t>7.5 millones de transistores</a:t>
            </a:r>
          </a:p>
          <a:p>
            <a:pPr>
              <a:defRPr/>
            </a:pPr>
            <a:r>
              <a:rPr lang="es-ES_tradnl">
                <a:effectLst>
                  <a:outerShdw blurRad="38100" dist="38100" dir="2700000" algn="tl">
                    <a:srgbClr val="000000"/>
                  </a:outerShdw>
                </a:effectLst>
                <a:cs typeface="Arial" charset="0"/>
              </a:rPr>
              <a:t>Se presenta en un encapsulado tipo Cartridge denominado  Single Edge Contact (S.E.C) que contiene además un chip de memoria cache de alta velocidad, que controla un cache de primer nivel de 16K para código y otros 16K para datos, y un segundo nivel de cache de 256K,  512K, o hasta 1 Mbyte.</a:t>
            </a:r>
          </a:p>
          <a:p>
            <a:pPr>
              <a:defRPr/>
            </a:pPr>
            <a:r>
              <a:rPr lang="es-ES_tradnl">
                <a:effectLst>
                  <a:outerShdw blurRad="38100" dist="38100" dir="2700000" algn="tl">
                    <a:srgbClr val="000000"/>
                  </a:outerShdw>
                </a:effectLst>
                <a:cs typeface="Arial" charset="0"/>
              </a:rPr>
              <a:t>Soporta múltiples modos de power saving para operar cuando la computadora está idle:AutoHALT, Stop-Grant, Sleep, and Deep Sleep</a:t>
            </a:r>
          </a:p>
        </p:txBody>
      </p:sp>
      <p:sp>
        <p:nvSpPr>
          <p:cNvPr id="416777" name="Text Box 9"/>
          <p:cNvSpPr txBox="1">
            <a:spLocks noChangeArrowheads="1"/>
          </p:cNvSpPr>
          <p:nvPr/>
        </p:nvSpPr>
        <p:spPr bwMode="auto">
          <a:xfrm>
            <a:off x="4616450" y="836613"/>
            <a:ext cx="4419600" cy="5765800"/>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1998</a:t>
            </a:r>
          </a:p>
          <a:p>
            <a:pPr>
              <a:defRPr/>
            </a:pPr>
            <a:r>
              <a:rPr lang="es-AR" sz="2400" b="1">
                <a:cs typeface="Arial" charset="0"/>
              </a:rPr>
              <a:t>PentiumII XEON</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Intel tiene como política desarrolar productos para diferentes mercados:</a:t>
            </a:r>
          </a:p>
          <a:p>
            <a:pPr>
              <a:defRPr/>
            </a:pPr>
            <a:r>
              <a:rPr lang="es-AR">
                <a:effectLst>
                  <a:outerShdw blurRad="38100" dist="38100" dir="2700000" algn="tl">
                    <a:srgbClr val="000000"/>
                  </a:outerShdw>
                </a:effectLst>
                <a:cs typeface="Arial" charset="0"/>
              </a:rPr>
              <a:t>En línea con esto el PII XEON fue diseñado para su uso en servidores de medio y alto rango, y workstations de alta capacidad gráfica y de procesamiento, ya que incluye innovaciones tecnológicas específicamente diseñadas pensando en este tipo de equipos.</a:t>
            </a:r>
          </a:p>
          <a:p>
            <a:pPr>
              <a:defRPr/>
            </a:pPr>
            <a:r>
              <a:rPr lang="es-AR">
                <a:effectLst>
                  <a:outerShdw blurRad="38100" dist="38100" dir="2700000" algn="tl">
                    <a:srgbClr val="000000"/>
                  </a:outerShdw>
                </a:effectLst>
                <a:cs typeface="Arial" charset="0"/>
              </a:rPr>
              <a:t>Es la línea sucesoria del Pentium Pro.</a:t>
            </a:r>
          </a:p>
          <a:p>
            <a:pPr>
              <a:defRPr/>
            </a:pPr>
            <a:r>
              <a:rPr lang="es-AR">
                <a:effectLst>
                  <a:outerShdw blurRad="38100" dist="38100" dir="2700000" algn="tl">
                    <a:srgbClr val="000000"/>
                  </a:outerShdw>
                </a:effectLst>
                <a:cs typeface="Arial" charset="0"/>
              </a:rPr>
              <a:t>Este procesador combina las mejores características de las generaciones previas de procesadores de Intel. Esto incluye:</a:t>
            </a:r>
          </a:p>
          <a:p>
            <a:pPr>
              <a:defRPr/>
            </a:pPr>
            <a:r>
              <a:rPr lang="es-AR">
                <a:effectLst>
                  <a:outerShdw blurRad="38100" dist="38100" dir="2700000" algn="tl">
                    <a:srgbClr val="000000"/>
                  </a:outerShdw>
                </a:effectLst>
                <a:cs typeface="Arial" charset="0"/>
              </a:rPr>
              <a:t>Escalabilidad de 4 y 8 vías</a:t>
            </a:r>
          </a:p>
          <a:p>
            <a:pPr>
              <a:defRPr/>
            </a:pPr>
            <a:r>
              <a:rPr lang="es-AR">
                <a:effectLst>
                  <a:outerShdw blurRad="38100" dist="38100" dir="2700000" algn="tl">
                    <a:srgbClr val="000000"/>
                  </a:outerShdw>
                </a:effectLst>
                <a:cs typeface="Arial" charset="0"/>
              </a:rPr>
              <a:t>Cache de segundo nivel de hasta 2 Mbytes conectado a un bus auxiliar que trabaja a la velocidad de clock full.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pPr eaLnBrk="1" hangingPunct="1">
              <a:defRPr/>
            </a:pPr>
            <a:r>
              <a:rPr lang="es-AR" smtClean="0"/>
              <a:t>IBM PC (1981)</a:t>
            </a:r>
          </a:p>
        </p:txBody>
      </p:sp>
      <p:sp>
        <p:nvSpPr>
          <p:cNvPr id="385033" name="Rectangle 9"/>
          <p:cNvSpPr>
            <a:spLocks noGrp="1" noChangeArrowheads="1"/>
          </p:cNvSpPr>
          <p:nvPr>
            <p:ph type="body" sz="half" idx="1"/>
          </p:nvPr>
        </p:nvSpPr>
        <p:spPr/>
        <p:txBody>
          <a:bodyPr/>
          <a:lstStyle/>
          <a:p>
            <a:pPr eaLnBrk="1" hangingPunct="1">
              <a:buFont typeface="Wingdings" pitchFamily="-107" charset="2"/>
              <a:buChar char="Ø"/>
              <a:defRPr/>
            </a:pPr>
            <a:r>
              <a:rPr lang="es-AR" sz="2800" smtClean="0"/>
              <a:t>Usa el Intel 8088</a:t>
            </a:r>
          </a:p>
          <a:p>
            <a:pPr eaLnBrk="1" hangingPunct="1">
              <a:buFont typeface="Wingdings" pitchFamily="-107" charset="2"/>
              <a:buChar char="Ø"/>
              <a:defRPr/>
            </a:pPr>
            <a:r>
              <a:rPr lang="es-AR" sz="2800" smtClean="0"/>
              <a:t>Sistema DOS (Microsoft)</a:t>
            </a:r>
          </a:p>
          <a:p>
            <a:pPr eaLnBrk="1" hangingPunct="1">
              <a:buFont typeface="Wingdings" pitchFamily="-107" charset="2"/>
              <a:buChar char="Ø"/>
              <a:defRPr/>
            </a:pPr>
            <a:r>
              <a:rPr lang="es-AR" sz="2800" smtClean="0"/>
              <a:t>1983: XT, con disco rígido</a:t>
            </a:r>
          </a:p>
        </p:txBody>
      </p:sp>
      <p:pic>
        <p:nvPicPr>
          <p:cNvPr id="52228" name="Picture 7" descr="800px-IBM_PC_5150">
            <a:hlinkClick r:id="rId2"/>
          </p:cNvPr>
          <p:cNvPicPr>
            <a:picLocks noGrp="1" noChangeAspect="1" noChangeArrowheads="1"/>
          </p:cNvPicPr>
          <p:nvPr>
            <p:ph sz="half" idx="2"/>
          </p:nvPr>
        </p:nvPicPr>
        <p:blipFill>
          <a:blip r:embed="rId3" cstate="print"/>
          <a:srcRect/>
          <a:stretch>
            <a:fillRect/>
          </a:stretch>
        </p:blipFill>
        <p:spPr>
          <a:xfrm>
            <a:off x="4648200" y="2174875"/>
            <a:ext cx="4316413" cy="311785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7" name="Rectangle 5"/>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(8)</a:t>
            </a:r>
          </a:p>
        </p:txBody>
      </p:sp>
      <p:sp>
        <p:nvSpPr>
          <p:cNvPr id="417800" name="Text Box 8"/>
          <p:cNvSpPr txBox="1">
            <a:spLocks noChangeArrowheads="1"/>
          </p:cNvSpPr>
          <p:nvPr/>
        </p:nvSpPr>
        <p:spPr bwMode="auto">
          <a:xfrm>
            <a:off x="0" y="981075"/>
            <a:ext cx="4114800" cy="3843338"/>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1999</a:t>
            </a:r>
          </a:p>
          <a:p>
            <a:pPr>
              <a:defRPr/>
            </a:pPr>
            <a:r>
              <a:rPr lang="es-AR" sz="2400" b="1">
                <a:cs typeface="Arial" charset="0"/>
              </a:rPr>
              <a:t>Celeron</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Se trata de un procesador orientado al mercado de PCs de bajo costo con buena performance para correr aplicaciones de oficina y domicialiarias.</a:t>
            </a:r>
          </a:p>
          <a:p>
            <a:pPr>
              <a:defRPr/>
            </a:pPr>
            <a:r>
              <a:rPr lang="es-AR">
                <a:effectLst>
                  <a:outerShdw blurRad="38100" dist="38100" dir="2700000" algn="tl">
                    <a:srgbClr val="000000"/>
                  </a:outerShdw>
                </a:effectLst>
                <a:cs typeface="Arial" charset="0"/>
              </a:rPr>
              <a:t>Esto incluye:</a:t>
            </a:r>
          </a:p>
          <a:p>
            <a:pPr>
              <a:defRPr/>
            </a:pPr>
            <a:r>
              <a:rPr lang="es-AR">
                <a:effectLst>
                  <a:outerShdw blurRad="38100" dist="38100" dir="2700000" algn="tl">
                    <a:srgbClr val="000000"/>
                  </a:outerShdw>
                </a:effectLst>
                <a:cs typeface="Arial" charset="0"/>
              </a:rPr>
              <a:t>Encapsulado Plastic Pin Grid Array (PPGA)</a:t>
            </a:r>
          </a:p>
          <a:p>
            <a:pPr>
              <a:defRPr/>
            </a:pPr>
            <a:r>
              <a:rPr lang="es-AR">
                <a:effectLst>
                  <a:outerShdw blurRad="38100" dist="38100" dir="2700000" algn="tl">
                    <a:srgbClr val="000000"/>
                  </a:outerShdw>
                </a:effectLst>
                <a:cs typeface="Arial" charset="0"/>
              </a:rPr>
              <a:t>Cache de segundo nivel de 128Kbytes conectado a un bus auxiliar que trabaja a la velocidad de clock full.</a:t>
            </a:r>
          </a:p>
        </p:txBody>
      </p:sp>
      <p:sp>
        <p:nvSpPr>
          <p:cNvPr id="417801" name="Text Box 9"/>
          <p:cNvSpPr txBox="1">
            <a:spLocks noChangeArrowheads="1"/>
          </p:cNvSpPr>
          <p:nvPr/>
        </p:nvSpPr>
        <p:spPr bwMode="auto">
          <a:xfrm>
            <a:off x="4849813" y="981075"/>
            <a:ext cx="4114800" cy="5216525"/>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1999</a:t>
            </a:r>
          </a:p>
          <a:p>
            <a:pPr>
              <a:defRPr/>
            </a:pPr>
            <a:r>
              <a:rPr lang="es-AR" sz="2400" b="1">
                <a:cs typeface="Arial" charset="0"/>
              </a:rPr>
              <a:t>Pentium III</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Como eje de su mejora introduce a la IA-32 las Streaming SIMD Extensions(SSE).</a:t>
            </a:r>
          </a:p>
          <a:p>
            <a:pPr>
              <a:defRPr/>
            </a:pPr>
            <a:r>
              <a:rPr lang="es-AR">
                <a:effectLst>
                  <a:outerShdw blurRad="38100" dist="38100" dir="2700000" algn="tl">
                    <a:srgbClr val="000000"/>
                  </a:outerShdw>
                </a:effectLst>
                <a:cs typeface="Arial" charset="0"/>
              </a:rPr>
              <a:t>SSE expande el modelo Single Instruction Multiple Data (SIMD) introducido por la tecnología MMX, al procesador Pentium.</a:t>
            </a:r>
          </a:p>
          <a:p>
            <a:pPr>
              <a:defRPr/>
            </a:pPr>
            <a:r>
              <a:rPr lang="es-AR">
                <a:effectLst>
                  <a:outerShdw blurRad="38100" dist="38100" dir="2700000" algn="tl">
                    <a:srgbClr val="000000"/>
                  </a:outerShdw>
                </a:effectLst>
                <a:cs typeface="Arial" charset="0"/>
              </a:rPr>
              <a:t>SSE extiende la capacidad de los registros de 64 bits a 128 bits, y agrega la capacidad de trabajar en punto flotante para los formatos empaquetados.</a:t>
            </a:r>
          </a:p>
          <a:p>
            <a:pPr>
              <a:defRPr/>
            </a:pPr>
            <a:r>
              <a:rPr lang="es-AR">
                <a:effectLst>
                  <a:outerShdw blurRad="38100" dist="38100" dir="2700000" algn="tl">
                    <a:srgbClr val="000000"/>
                  </a:outerShdw>
                </a:effectLst>
                <a:cs typeface="Arial" charset="0"/>
              </a:rPr>
              <a:t>Incluye 70 nuevas instrucciones para utilizar estas mejoras.</a:t>
            </a:r>
          </a:p>
          <a:p>
            <a:pPr>
              <a:defRPr/>
            </a:pPr>
            <a:endParaRPr lang="es-AR">
              <a:effectLst>
                <a:outerShdw blurRad="38100" dist="38100" dir="2700000" algn="tl">
                  <a:srgbClr val="000000"/>
                </a:outerShdw>
              </a:effectLst>
              <a:cs typeface="Arial" charset="0"/>
            </a:endParaRPr>
          </a:p>
          <a:p>
            <a:pPr>
              <a:defRPr/>
            </a:pPr>
            <a:r>
              <a:rPr lang="es-AR">
                <a:effectLst>
                  <a:outerShdw blurRad="38100" dist="38100" dir="2700000" algn="tl">
                    <a:srgbClr val="000000"/>
                  </a:outerShdw>
                </a:effectLst>
                <a:cs typeface="Arial" charset="0"/>
              </a:rPr>
              <a:t>9.5 millones de transistores</a:t>
            </a:r>
          </a:p>
        </p:txBody>
      </p:sp>
      <p:sp>
        <p:nvSpPr>
          <p:cNvPr id="417802" name="Text Box 10"/>
          <p:cNvSpPr txBox="1">
            <a:spLocks noChangeArrowheads="1"/>
          </p:cNvSpPr>
          <p:nvPr/>
        </p:nvSpPr>
        <p:spPr bwMode="auto">
          <a:xfrm>
            <a:off x="34925" y="4941888"/>
            <a:ext cx="5029200" cy="1646237"/>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1999</a:t>
            </a:r>
          </a:p>
          <a:p>
            <a:pPr>
              <a:defRPr/>
            </a:pPr>
            <a:r>
              <a:rPr lang="es-AR" sz="2400" b="1">
                <a:cs typeface="Arial" charset="0"/>
              </a:rPr>
              <a:t>Pentium III XEON</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A las capacidades del Pentium III agrega:</a:t>
            </a:r>
          </a:p>
          <a:p>
            <a:pPr>
              <a:defRPr/>
            </a:pPr>
            <a:r>
              <a:rPr lang="es-AR">
                <a:effectLst>
                  <a:outerShdw blurRad="38100" dist="38100" dir="2700000" algn="tl">
                    <a:srgbClr val="000000"/>
                  </a:outerShdw>
                </a:effectLst>
                <a:cs typeface="Arial" charset="0"/>
              </a:rPr>
              <a:t>Capacidad full de procesamiento, on-die</a:t>
            </a:r>
          </a:p>
          <a:p>
            <a:pPr>
              <a:defRPr/>
            </a:pPr>
            <a:r>
              <a:rPr lang="es-AR">
                <a:effectLst>
                  <a:outerShdw blurRad="38100" dist="38100" dir="2700000" algn="tl">
                    <a:srgbClr val="000000"/>
                  </a:outerShdw>
                </a:effectLst>
                <a:cs typeface="Arial" charset="0"/>
              </a:rPr>
              <a:t>Advanced Transfer Cache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21" name="Rectangle 5"/>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(9)</a:t>
            </a:r>
          </a:p>
        </p:txBody>
      </p:sp>
      <p:sp>
        <p:nvSpPr>
          <p:cNvPr id="418825" name="Text Box 9"/>
          <p:cNvSpPr txBox="1">
            <a:spLocks noChangeArrowheads="1"/>
          </p:cNvSpPr>
          <p:nvPr/>
        </p:nvSpPr>
        <p:spPr bwMode="auto">
          <a:xfrm>
            <a:off x="0" y="903288"/>
            <a:ext cx="3733800" cy="5765800"/>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2000</a:t>
            </a:r>
          </a:p>
          <a:p>
            <a:pPr>
              <a:defRPr/>
            </a:pPr>
            <a:r>
              <a:rPr lang="es-AR" sz="2400" b="1">
                <a:cs typeface="Arial" charset="0"/>
              </a:rPr>
              <a:t>Pentium IV</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Introduce la Arquitectura Netburst en reemplazo de Three Core Engine que se utilizaba desde el </a:t>
            </a:r>
          </a:p>
          <a:p>
            <a:pPr>
              <a:defRPr/>
            </a:pPr>
            <a:r>
              <a:rPr lang="es-AR">
                <a:effectLst>
                  <a:outerShdw blurRad="38100" dist="38100" dir="2700000" algn="tl">
                    <a:srgbClr val="000000"/>
                  </a:outerShdw>
                </a:effectLst>
                <a:cs typeface="Arial" charset="0"/>
              </a:rPr>
              <a:t>Pentium Pro. </a:t>
            </a:r>
          </a:p>
          <a:p>
            <a:pPr>
              <a:defRPr/>
            </a:pPr>
            <a:r>
              <a:rPr lang="es-AR">
                <a:effectLst>
                  <a:outerShdw blurRad="38100" dist="38100" dir="2700000" algn="tl">
                    <a:srgbClr val="000000"/>
                  </a:outerShdw>
                </a:effectLst>
                <a:cs typeface="Arial" charset="0"/>
              </a:rPr>
              <a:t>NetBurst permite que las diferentes subunidades del procesador trabajen con diferente frecuencia de clock en función de su contribución a la performance total.</a:t>
            </a:r>
          </a:p>
          <a:p>
            <a:pPr>
              <a:defRPr/>
            </a:pPr>
            <a:r>
              <a:rPr lang="es-AR">
                <a:effectLst>
                  <a:outerShdw blurRad="38100" dist="38100" dir="2700000" algn="tl">
                    <a:srgbClr val="000000"/>
                  </a:outerShdw>
                </a:effectLst>
                <a:cs typeface="Arial" charset="0"/>
              </a:rPr>
              <a:t>Los primeros modelos partieron de clocks de 1,6 Ghz (el 4004 menos de 30 años antes trabajaba a 108 Khz!!!)</a:t>
            </a:r>
          </a:p>
          <a:p>
            <a:pPr>
              <a:defRPr/>
            </a:pPr>
            <a:r>
              <a:rPr lang="es-AR">
                <a:effectLst>
                  <a:outerShdw blurRad="38100" dist="38100" dir="2700000" algn="tl">
                    <a:srgbClr val="000000"/>
                  </a:outerShdw>
                </a:effectLst>
                <a:cs typeface="Arial" charset="0"/>
              </a:rPr>
              <a:t>Mejora las prestaciones multimedia mediante SSE2 y SSE3.</a:t>
            </a:r>
          </a:p>
          <a:p>
            <a:pPr>
              <a:defRPr/>
            </a:pPr>
            <a:endParaRPr lang="es-AR">
              <a:effectLst>
                <a:outerShdw blurRad="38100" dist="38100" dir="2700000" algn="tl">
                  <a:srgbClr val="000000"/>
                </a:outerShdw>
              </a:effectLst>
              <a:cs typeface="Arial" charset="0"/>
            </a:endParaRPr>
          </a:p>
        </p:txBody>
      </p:sp>
      <p:pic>
        <p:nvPicPr>
          <p:cNvPr id="70660" name="Picture 10"/>
          <p:cNvPicPr>
            <a:picLocks noChangeAspect="1" noChangeArrowheads="1"/>
          </p:cNvPicPr>
          <p:nvPr/>
        </p:nvPicPr>
        <p:blipFill>
          <a:blip r:embed="rId2" cstate="print"/>
          <a:srcRect/>
          <a:stretch>
            <a:fillRect/>
          </a:stretch>
        </p:blipFill>
        <p:spPr bwMode="auto">
          <a:xfrm>
            <a:off x="3841750" y="908050"/>
            <a:ext cx="5230813" cy="5949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5" name="Rectangle 5"/>
          <p:cNvSpPr>
            <a:spLocks noChangeArrowheads="1"/>
          </p:cNvSpPr>
          <p:nvPr/>
        </p:nvSpPr>
        <p:spPr bwMode="auto">
          <a:xfrm>
            <a:off x="179388" y="115888"/>
            <a:ext cx="8785225" cy="1139825"/>
          </a:xfrm>
          <a:prstGeom prst="rect">
            <a:avLst/>
          </a:prstGeom>
          <a:noFill/>
          <a:ln w="9525">
            <a:noFill/>
            <a:miter lim="800000"/>
            <a:headEnd/>
            <a:tailEnd/>
          </a:ln>
          <a:effectLst/>
        </p:spPr>
        <p:txBody>
          <a:bodyPr anchor="ctr" anchorCtr="1"/>
          <a:lstStyle/>
          <a:p>
            <a:pPr algn="ctr">
              <a:defRPr/>
            </a:pPr>
            <a:r>
              <a:rPr lang="en-GB" sz="4000">
                <a:solidFill>
                  <a:schemeClr val="tx2"/>
                </a:solidFill>
                <a:effectLst>
                  <a:outerShdw blurRad="38100" dist="38100" dir="2700000" algn="tl">
                    <a:srgbClr val="000000"/>
                  </a:outerShdw>
                </a:effectLst>
              </a:rPr>
              <a:t>Intel (10)</a:t>
            </a:r>
          </a:p>
        </p:txBody>
      </p:sp>
      <p:sp>
        <p:nvSpPr>
          <p:cNvPr id="419850" name="Text Box 10"/>
          <p:cNvSpPr txBox="1">
            <a:spLocks noChangeArrowheads="1"/>
          </p:cNvSpPr>
          <p:nvPr/>
        </p:nvSpPr>
        <p:spPr bwMode="auto">
          <a:xfrm>
            <a:off x="36513" y="971550"/>
            <a:ext cx="4267200" cy="2195513"/>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2000</a:t>
            </a:r>
          </a:p>
          <a:p>
            <a:pPr>
              <a:defRPr/>
            </a:pPr>
            <a:r>
              <a:rPr lang="es-AR" sz="2400" b="1">
                <a:cs typeface="Arial" charset="0"/>
              </a:rPr>
              <a:t>Pentium XEON</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Es el primer miembro de Arquitectura Netburst para aplicar en servidores de clase enterprise</a:t>
            </a:r>
          </a:p>
          <a:p>
            <a:pPr>
              <a:defRPr/>
            </a:pPr>
            <a:r>
              <a:rPr lang="es-AR">
                <a:effectLst>
                  <a:outerShdw blurRad="38100" dist="38100" dir="2700000" algn="tl">
                    <a:srgbClr val="000000"/>
                  </a:outerShdw>
                </a:effectLst>
                <a:cs typeface="Arial" charset="0"/>
              </a:rPr>
              <a:t>EM Modelo MP (año 2003) soporta Hyperthreading</a:t>
            </a:r>
          </a:p>
        </p:txBody>
      </p:sp>
      <p:sp>
        <p:nvSpPr>
          <p:cNvPr id="419851" name="Text Box 11"/>
          <p:cNvSpPr txBox="1">
            <a:spLocks noChangeArrowheads="1"/>
          </p:cNvSpPr>
          <p:nvPr/>
        </p:nvSpPr>
        <p:spPr bwMode="auto">
          <a:xfrm>
            <a:off x="4303713" y="971550"/>
            <a:ext cx="4876800" cy="2744788"/>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2001</a:t>
            </a:r>
          </a:p>
          <a:p>
            <a:pPr>
              <a:defRPr/>
            </a:pPr>
            <a:r>
              <a:rPr lang="es-AR" sz="2400" b="1">
                <a:cs typeface="Arial" charset="0"/>
              </a:rPr>
              <a:t>Itanium</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Es el primer miembro de la familia IA-64, es decir la Arquitectura de 64b bits de Intel, desarrollado en conjunto con Hewlett Packard.</a:t>
            </a:r>
          </a:p>
          <a:p>
            <a:pPr>
              <a:defRPr/>
            </a:pPr>
            <a:r>
              <a:rPr lang="es-AR">
                <a:effectLst>
                  <a:outerShdw blurRad="38100" dist="38100" dir="2700000" algn="tl">
                    <a:srgbClr val="000000"/>
                  </a:outerShdw>
                </a:effectLst>
                <a:cs typeface="Arial" charset="0"/>
              </a:rPr>
              <a:t>Utiliza tecnología completamente nueva: </a:t>
            </a:r>
            <a:r>
              <a:rPr lang="es-ES">
                <a:effectLst>
                  <a:outerShdw blurRad="38100" dist="38100" dir="2700000" algn="tl">
                    <a:srgbClr val="000000"/>
                  </a:outerShdw>
                </a:effectLst>
                <a:cs typeface="Arial" charset="0"/>
              </a:rPr>
              <a:t>Explicitly Parallel Instruction Computing (EPIC) </a:t>
            </a:r>
            <a:endParaRPr lang="es-AR">
              <a:effectLst>
                <a:outerShdw blurRad="38100" dist="38100" dir="2700000" algn="tl">
                  <a:srgbClr val="000000"/>
                </a:outerShdw>
              </a:effectLst>
              <a:cs typeface="Arial" charset="0"/>
            </a:endParaRPr>
          </a:p>
        </p:txBody>
      </p:sp>
      <p:sp>
        <p:nvSpPr>
          <p:cNvPr id="419852" name="Text Box 12"/>
          <p:cNvSpPr txBox="1">
            <a:spLocks noChangeArrowheads="1"/>
          </p:cNvSpPr>
          <p:nvPr/>
        </p:nvSpPr>
        <p:spPr bwMode="auto">
          <a:xfrm>
            <a:off x="36513" y="3409950"/>
            <a:ext cx="3733800" cy="3019425"/>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2002</a:t>
            </a:r>
          </a:p>
          <a:p>
            <a:pPr>
              <a:defRPr/>
            </a:pPr>
            <a:r>
              <a:rPr lang="es-AR" sz="2400" b="1">
                <a:cs typeface="Arial" charset="0"/>
              </a:rPr>
              <a:t>Itanium2</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Mejora la arquitectura EPIC logrando performances que lo hacen sumamente apto para servidores de alto rango clase enterprise, para aplicaciones de data warehouse de gran volumen, y aplicaciones de ingeniería de alta complejidad.</a:t>
            </a:r>
          </a:p>
        </p:txBody>
      </p:sp>
      <p:sp>
        <p:nvSpPr>
          <p:cNvPr id="419853" name="Text Box 13"/>
          <p:cNvSpPr txBox="1">
            <a:spLocks noChangeArrowheads="1"/>
          </p:cNvSpPr>
          <p:nvPr/>
        </p:nvSpPr>
        <p:spPr bwMode="auto">
          <a:xfrm>
            <a:off x="4456113" y="3590925"/>
            <a:ext cx="4724400" cy="3294063"/>
          </a:xfrm>
          <a:prstGeom prst="rect">
            <a:avLst/>
          </a:prstGeom>
          <a:noFill/>
          <a:ln w="9525">
            <a:noFill/>
            <a:miter lim="800000"/>
            <a:headEnd/>
            <a:tailEnd/>
          </a:ln>
          <a:effectLst/>
        </p:spPr>
        <p:txBody>
          <a:bodyPr>
            <a:spAutoFit/>
          </a:bodyPr>
          <a:lstStyle/>
          <a:p>
            <a:pPr>
              <a:defRPr/>
            </a:pPr>
            <a:r>
              <a:rPr lang="es-AR" sz="2400">
                <a:solidFill>
                  <a:schemeClr val="accent2"/>
                </a:solidFill>
                <a:cs typeface="Arial" charset="0"/>
              </a:rPr>
              <a:t>2003</a:t>
            </a:r>
          </a:p>
          <a:p>
            <a:pPr>
              <a:defRPr/>
            </a:pPr>
            <a:r>
              <a:rPr lang="es-AR" sz="2400" b="1">
                <a:cs typeface="Arial" charset="0"/>
              </a:rPr>
              <a:t>Pentium 4 M</a:t>
            </a:r>
            <a:r>
              <a:rPr lang="es-AR" sz="2400">
                <a:cs typeface="Arial" charset="0"/>
              </a:rPr>
              <a:t>:</a:t>
            </a:r>
            <a:endParaRPr lang="es-AR" sz="2000">
              <a:cs typeface="Arial" charset="0"/>
            </a:endParaRPr>
          </a:p>
          <a:p>
            <a:pPr>
              <a:defRPr/>
            </a:pPr>
            <a:r>
              <a:rPr lang="es-AR">
                <a:effectLst>
                  <a:outerShdw blurRad="38100" dist="38100" dir="2700000" algn="tl">
                    <a:srgbClr val="000000"/>
                  </a:outerShdw>
                </a:effectLst>
                <a:cs typeface="Arial" charset="0"/>
              </a:rPr>
              <a:t>Es el último mirembro de la IA-32 optimizado en performance y mínimo consumo. Permite controlar la operación de Notebooks con 12 o mas horas de autonomía</a:t>
            </a:r>
          </a:p>
          <a:p>
            <a:pPr>
              <a:defRPr/>
            </a:pPr>
            <a:r>
              <a:rPr lang="es-AR">
                <a:effectLst>
                  <a:outerShdw blurRad="38100" dist="38100" dir="2700000" algn="tl">
                    <a:srgbClr val="000000"/>
                  </a:outerShdw>
                </a:effectLst>
                <a:cs typeface="Arial" charset="0"/>
              </a:rPr>
              <a:t>Junto con el chipset Intel 855 y el procesador de conexión a red </a:t>
            </a:r>
            <a:r>
              <a:rPr lang="es-ES">
                <a:effectLst>
                  <a:outerShdw blurRad="38100" dist="38100" dir="2700000" algn="tl">
                    <a:srgbClr val="000000"/>
                  </a:outerShdw>
                </a:effectLst>
                <a:cs typeface="Arial" charset="0"/>
              </a:rPr>
              <a:t>Intel PRO/Wireless 2100</a:t>
            </a:r>
            <a:r>
              <a:rPr lang="en-US">
                <a:effectLst>
                  <a:outerShdw blurRad="38100" dist="38100" dir="2700000" algn="tl">
                    <a:srgbClr val="000000"/>
                  </a:outerShdw>
                </a:effectLst>
                <a:cs typeface="Arial" charset="0"/>
              </a:rPr>
              <a:t>, conforman la tecnología móvil Intel Centrino </a:t>
            </a:r>
            <a:endParaRPr lang="es-AR">
              <a:effectLst>
                <a:outerShdw blurRad="38100" dist="38100" dir="2700000" algn="tl">
                  <a:srgbClr val="000000"/>
                </a:outerShdw>
              </a:effectLst>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eaLnBrk="1" hangingPunct="1">
              <a:defRPr/>
            </a:pPr>
            <a:r>
              <a:rPr lang="es-AR" smtClean="0"/>
              <a:t>Algunos Links</a:t>
            </a:r>
          </a:p>
        </p:txBody>
      </p:sp>
      <p:sp>
        <p:nvSpPr>
          <p:cNvPr id="219139" name="Rectangle 3"/>
          <p:cNvSpPr>
            <a:spLocks noGrp="1" noChangeArrowheads="1"/>
          </p:cNvSpPr>
          <p:nvPr>
            <p:ph type="body" idx="1"/>
          </p:nvPr>
        </p:nvSpPr>
        <p:spPr/>
        <p:txBody>
          <a:bodyPr/>
          <a:lstStyle/>
          <a:p>
            <a:pPr eaLnBrk="1" hangingPunct="1">
              <a:buFont typeface="Wingdings" pitchFamily="-107" charset="2"/>
              <a:buChar char="Ø"/>
              <a:defRPr/>
            </a:pPr>
            <a:r>
              <a:rPr lang="en-US" smtClean="0"/>
              <a:t>http://www.computerhistory.org/</a:t>
            </a:r>
          </a:p>
          <a:p>
            <a:pPr eaLnBrk="1" hangingPunct="1">
              <a:buFont typeface="Wingdings" pitchFamily="-107" charset="2"/>
              <a:buChar char="Ø"/>
              <a:defRPr/>
            </a:pPr>
            <a:r>
              <a:rPr lang="en-US" smtClean="0"/>
              <a:t>http://www.intel.com/ </a:t>
            </a:r>
          </a:p>
          <a:p>
            <a:pPr lvl="1" eaLnBrk="1" hangingPunct="1">
              <a:buFont typeface="Wingdings" pitchFamily="-107" charset="2"/>
              <a:buChar char="l"/>
              <a:defRPr/>
            </a:pPr>
            <a:r>
              <a:rPr lang="en-US" smtClean="0"/>
              <a:t>Intel Museum</a:t>
            </a:r>
          </a:p>
          <a:p>
            <a:pPr eaLnBrk="1" hangingPunct="1">
              <a:buFont typeface="Wingdings" pitchFamily="-107" charset="2"/>
              <a:buChar char="Ø"/>
              <a:defRPr/>
            </a:pPr>
            <a:r>
              <a:rPr lang="en-US" smtClean="0"/>
              <a:t>http://www.ibm.com/ibm/history</a:t>
            </a:r>
          </a:p>
          <a:p>
            <a:pPr eaLnBrk="1" hangingPunct="1">
              <a:buFont typeface="Wingdings" pitchFamily="-107" charset="2"/>
              <a:buChar char="Ø"/>
              <a:defRPr/>
            </a:pPr>
            <a:r>
              <a:rPr lang="en-US" smtClean="0"/>
              <a:t>http://www.dec.com</a:t>
            </a:r>
          </a:p>
          <a:p>
            <a:pPr eaLnBrk="1" hangingPunct="1">
              <a:buFont typeface="Wingdings" pitchFamily="-107" charset="2"/>
              <a:buChar char="Ø"/>
              <a:defRPr/>
            </a:pPr>
            <a:r>
              <a:rPr lang="en-US" smtClean="0"/>
              <a:t>Charles Babbage Institute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s-CL" smtClean="0">
                <a:solidFill>
                  <a:schemeClr val="folHlink"/>
                </a:solidFill>
                <a:effectLst/>
              </a:rPr>
              <a:t>Commodore 64 (1982)</a:t>
            </a:r>
            <a:endParaRPr lang="es-AR" smtClean="0">
              <a:solidFill>
                <a:schemeClr val="folHlink"/>
              </a:solidFill>
              <a:effectLst/>
            </a:endParaRPr>
          </a:p>
        </p:txBody>
      </p:sp>
      <p:pic>
        <p:nvPicPr>
          <p:cNvPr id="53251" name="Picture 5" descr="[Commodore 64]"/>
          <p:cNvPicPr>
            <a:picLocks noChangeAspect="1" noChangeArrowheads="1"/>
          </p:cNvPicPr>
          <p:nvPr/>
        </p:nvPicPr>
        <p:blipFill>
          <a:blip r:embed="rId3" cstate="print"/>
          <a:srcRect/>
          <a:stretch>
            <a:fillRect/>
          </a:stretch>
        </p:blipFill>
        <p:spPr bwMode="auto">
          <a:xfrm>
            <a:off x="2349500" y="2266950"/>
            <a:ext cx="4454525" cy="3357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s-CL" smtClean="0">
                <a:solidFill>
                  <a:schemeClr val="folHlink"/>
                </a:solidFill>
                <a:effectLst/>
              </a:rPr>
              <a:t>Sony introduce el CD (1984)</a:t>
            </a:r>
            <a:endParaRPr lang="es-AR" smtClean="0">
              <a:solidFill>
                <a:schemeClr val="folHlink"/>
              </a:solidFill>
              <a:effectLst/>
            </a:endParaRPr>
          </a:p>
        </p:txBody>
      </p:sp>
      <p:pic>
        <p:nvPicPr>
          <p:cNvPr id="54275" name="Picture 5" descr="cd-01"/>
          <p:cNvPicPr>
            <a:picLocks noChangeAspect="1" noChangeArrowheads="1"/>
          </p:cNvPicPr>
          <p:nvPr/>
        </p:nvPicPr>
        <p:blipFill>
          <a:blip r:embed="rId3" cstate="print"/>
          <a:srcRect/>
          <a:stretch>
            <a:fillRect/>
          </a:stretch>
        </p:blipFill>
        <p:spPr bwMode="auto">
          <a:xfrm>
            <a:off x="1952625" y="1662113"/>
            <a:ext cx="5238750" cy="3533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s-CL" smtClean="0">
                <a:solidFill>
                  <a:schemeClr val="folHlink"/>
                </a:solidFill>
                <a:effectLst/>
              </a:rPr>
              <a:t>Macintosh (1984)</a:t>
            </a:r>
            <a:endParaRPr lang="es-AR" smtClean="0">
              <a:solidFill>
                <a:schemeClr val="folHlink"/>
              </a:solidFill>
              <a:effectLst/>
            </a:endParaRPr>
          </a:p>
        </p:txBody>
      </p:sp>
      <p:pic>
        <p:nvPicPr>
          <p:cNvPr id="55299" name="Picture 5" descr="[Apple Macintosh]"/>
          <p:cNvPicPr>
            <a:picLocks noChangeAspect="1" noChangeArrowheads="1"/>
          </p:cNvPicPr>
          <p:nvPr/>
        </p:nvPicPr>
        <p:blipFill>
          <a:blip r:embed="rId3" cstate="print"/>
          <a:srcRect/>
          <a:stretch>
            <a:fillRect/>
          </a:stretch>
        </p:blipFill>
        <p:spPr bwMode="auto">
          <a:xfrm>
            <a:off x="962025" y="1584325"/>
            <a:ext cx="3057525" cy="3440113"/>
          </a:xfrm>
          <a:prstGeom prst="rect">
            <a:avLst/>
          </a:prstGeom>
          <a:noFill/>
          <a:ln w="9525">
            <a:noFill/>
            <a:miter lim="800000"/>
            <a:headEnd/>
            <a:tailEnd/>
          </a:ln>
        </p:spPr>
      </p:pic>
      <p:pic>
        <p:nvPicPr>
          <p:cNvPr id="55300" name="Picture 6" descr="[HyperCard]"/>
          <p:cNvPicPr>
            <a:picLocks noChangeAspect="1" noChangeArrowheads="1"/>
          </p:cNvPicPr>
          <p:nvPr/>
        </p:nvPicPr>
        <p:blipFill>
          <a:blip r:embed="rId4" cstate="print"/>
          <a:srcRect/>
          <a:stretch>
            <a:fillRect/>
          </a:stretch>
        </p:blipFill>
        <p:spPr bwMode="auto">
          <a:xfrm>
            <a:off x="4438650" y="2114550"/>
            <a:ext cx="3389313"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en-US" smtClean="0"/>
              <a:t>Linux (1991)</a:t>
            </a:r>
          </a:p>
        </p:txBody>
      </p:sp>
      <p:sp>
        <p:nvSpPr>
          <p:cNvPr id="139267" name="Rectangle 3"/>
          <p:cNvSpPr>
            <a:spLocks noGrp="1" noChangeArrowheads="1"/>
          </p:cNvSpPr>
          <p:nvPr>
            <p:ph type="body" idx="1"/>
          </p:nvPr>
        </p:nvSpPr>
        <p:spPr/>
        <p:txBody>
          <a:bodyPr/>
          <a:lstStyle/>
          <a:p>
            <a:pPr eaLnBrk="1" hangingPunct="1">
              <a:buFont typeface="Wingdings" pitchFamily="-107" charset="2"/>
              <a:buNone/>
              <a:defRPr/>
            </a:pPr>
            <a:r>
              <a:rPr lang="es-CL" b="1" smtClean="0">
                <a:effectLst/>
              </a:rPr>
              <a:t>“Estoy construyendo un sistema operativo gratuito (no es más que un hobby, no será una cosa grande y profesional como GNU) para clones AT (con un 386 o 486).”</a:t>
            </a:r>
          </a:p>
          <a:p>
            <a:pPr eaLnBrk="1" hangingPunct="1">
              <a:buFont typeface="Wingdings" pitchFamily="-107" charset="2"/>
              <a:buChar char="Ø"/>
              <a:defRPr/>
            </a:pPr>
            <a:endParaRPr lang="es-CL" b="1" smtClean="0">
              <a:effectLst/>
            </a:endParaRPr>
          </a:p>
          <a:p>
            <a:pPr algn="ctr" eaLnBrk="1" hangingPunct="1">
              <a:buFont typeface="Wingdings" pitchFamily="-107" charset="2"/>
              <a:buNone/>
              <a:defRPr/>
            </a:pPr>
            <a:r>
              <a:rPr lang="es-CL" b="1" smtClean="0">
                <a:solidFill>
                  <a:schemeClr val="folHlink"/>
                </a:solidFill>
                <a:effectLst/>
              </a:rPr>
              <a:t>Linus Torvalds, Helsinki, Oct. 91</a:t>
            </a:r>
          </a:p>
          <a:p>
            <a:pPr eaLnBrk="1" hangingPunct="1">
              <a:buFont typeface="Wingdings" pitchFamily="-107" charset="2"/>
              <a:buNone/>
              <a:defRPr/>
            </a:pPr>
            <a:endParaRPr lang="en-US" smtClean="0"/>
          </a:p>
        </p:txBody>
      </p:sp>
      <p:pic>
        <p:nvPicPr>
          <p:cNvPr id="56324" name="Picture 5" descr="dig22"/>
          <p:cNvPicPr>
            <a:picLocks noChangeAspect="1" noChangeArrowheads="1"/>
          </p:cNvPicPr>
          <p:nvPr/>
        </p:nvPicPr>
        <p:blipFill>
          <a:blip r:embed="rId3" cstate="print"/>
          <a:srcRect/>
          <a:stretch>
            <a:fillRect/>
          </a:stretch>
        </p:blipFill>
        <p:spPr bwMode="auto">
          <a:xfrm>
            <a:off x="3533775" y="4838700"/>
            <a:ext cx="20955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defRPr/>
            </a:pPr>
            <a:r>
              <a:rPr lang="es-AR" smtClean="0"/>
              <a:t>Pentium (1993)</a:t>
            </a:r>
          </a:p>
        </p:txBody>
      </p:sp>
      <p:sp>
        <p:nvSpPr>
          <p:cNvPr id="140291" name="Rectangle 3"/>
          <p:cNvSpPr>
            <a:spLocks noGrp="1" noChangeArrowheads="1"/>
          </p:cNvSpPr>
          <p:nvPr>
            <p:ph type="body" idx="1"/>
          </p:nvPr>
        </p:nvSpPr>
        <p:spPr>
          <a:xfrm>
            <a:off x="179388" y="1341438"/>
            <a:ext cx="6264275" cy="4784725"/>
          </a:xfrm>
        </p:spPr>
        <p:txBody>
          <a:bodyPr/>
          <a:lstStyle/>
          <a:p>
            <a:pPr eaLnBrk="1" hangingPunct="1">
              <a:buFont typeface="Wingdings" pitchFamily="-107" charset="2"/>
              <a:buChar char="Ø"/>
              <a:defRPr/>
            </a:pPr>
            <a:r>
              <a:rPr lang="es-AR" sz="2800" smtClean="0"/>
              <a:t>Incorpora ideas de maquinas RISC</a:t>
            </a:r>
          </a:p>
          <a:p>
            <a:pPr eaLnBrk="1" hangingPunct="1">
              <a:buFont typeface="Wingdings" pitchFamily="-107" charset="2"/>
              <a:buChar char="Ø"/>
              <a:defRPr/>
            </a:pPr>
            <a:endParaRPr lang="es-AR" sz="2800" smtClean="0"/>
          </a:p>
          <a:p>
            <a:pPr eaLnBrk="1" hangingPunct="1">
              <a:buFont typeface="Wingdings" pitchFamily="-107" charset="2"/>
              <a:buChar char="Ø"/>
              <a:defRPr/>
            </a:pPr>
            <a:r>
              <a:rPr lang="es-AR" sz="2800" smtClean="0"/>
              <a:t>1994: Pentium Bug</a:t>
            </a:r>
          </a:p>
          <a:p>
            <a:pPr lvl="1" eaLnBrk="1" hangingPunct="1">
              <a:buFont typeface="Wingdings" pitchFamily="-107" charset="2"/>
              <a:buChar char="l"/>
              <a:defRPr/>
            </a:pPr>
            <a:r>
              <a:rPr lang="es-AR" sz="2400" smtClean="0"/>
              <a:t>5505001 / 294911 = 18.666</a:t>
            </a:r>
            <a:r>
              <a:rPr lang="es-AR" sz="2400" smtClean="0">
                <a:solidFill>
                  <a:schemeClr val="hlink"/>
                </a:solidFill>
              </a:rPr>
              <a:t>00093</a:t>
            </a:r>
            <a:r>
              <a:rPr lang="es-AR" sz="2400" smtClean="0"/>
              <a:t> (Pentium) </a:t>
            </a:r>
          </a:p>
          <a:p>
            <a:pPr lvl="1" eaLnBrk="1" hangingPunct="1">
              <a:buFont typeface="Wingdings" pitchFamily="-107" charset="2"/>
              <a:buChar char="l"/>
              <a:defRPr/>
            </a:pPr>
            <a:r>
              <a:rPr lang="es-AR" sz="2400" smtClean="0"/>
              <a:t>5505001 / 294911 = 18.666</a:t>
            </a:r>
            <a:r>
              <a:rPr lang="es-AR" sz="2400" smtClean="0">
                <a:solidFill>
                  <a:schemeClr val="hlink"/>
                </a:solidFill>
              </a:rPr>
              <a:t>651973</a:t>
            </a:r>
            <a:r>
              <a:rPr lang="es-AR" sz="2400" smtClean="0"/>
              <a:t> (Powerpc)   </a:t>
            </a:r>
          </a:p>
          <a:p>
            <a:pPr lvl="1" eaLnBrk="1" hangingPunct="1">
              <a:buFont typeface="Wingdings" pitchFamily="-107" charset="2"/>
              <a:buChar char="l"/>
              <a:defRPr/>
            </a:pPr>
            <a:r>
              <a:rPr lang="es-AR" sz="2400" smtClean="0"/>
              <a:t>X = 5505001, Y = 294911 </a:t>
            </a:r>
          </a:p>
          <a:p>
            <a:pPr lvl="1" eaLnBrk="1" hangingPunct="1">
              <a:buFont typeface="Wingdings" pitchFamily="-107" charset="2"/>
              <a:buChar char="l"/>
              <a:defRPr/>
            </a:pPr>
            <a:r>
              <a:rPr lang="es-AR" sz="2400" smtClean="0"/>
              <a:t>Z = (X/Y)*Y - X (deberia dar 0)</a:t>
            </a:r>
          </a:p>
          <a:p>
            <a:pPr lvl="1" eaLnBrk="1" hangingPunct="1">
              <a:buFont typeface="Wingdings" pitchFamily="-107" charset="2"/>
              <a:buChar char="l"/>
              <a:defRPr/>
            </a:pPr>
            <a:r>
              <a:rPr lang="es-AR" sz="2400" smtClean="0"/>
              <a:t>Pentium con Bug: -256.00000 </a:t>
            </a:r>
          </a:p>
        </p:txBody>
      </p:sp>
      <p:sp>
        <p:nvSpPr>
          <p:cNvPr id="57348" name="Rectangle 4"/>
          <p:cNvSpPr>
            <a:spLocks noChangeArrowheads="1"/>
          </p:cNvSpPr>
          <p:nvPr/>
        </p:nvSpPr>
        <p:spPr bwMode="auto">
          <a:xfrm>
            <a:off x="2238375" y="5734050"/>
            <a:ext cx="4732338" cy="549275"/>
          </a:xfrm>
          <a:prstGeom prst="rect">
            <a:avLst/>
          </a:prstGeom>
          <a:noFill/>
          <a:ln w="9525">
            <a:noFill/>
            <a:miter lim="800000"/>
            <a:headEnd/>
            <a:tailEnd/>
          </a:ln>
        </p:spPr>
        <p:txBody>
          <a:bodyPr lIns="0" tIns="0" rIns="0" bIns="0">
            <a:spAutoFit/>
          </a:bodyPr>
          <a:lstStyle/>
          <a:p>
            <a:pPr indent="449263" algn="ctr" eaLnBrk="0" hangingPunct="0"/>
            <a:endParaRPr lang="es-CL" sz="3600">
              <a:solidFill>
                <a:schemeClr val="folHlink"/>
              </a:solidFill>
            </a:endParaRPr>
          </a:p>
        </p:txBody>
      </p:sp>
      <p:pic>
        <p:nvPicPr>
          <p:cNvPr id="57349" name="Picture 5" descr="[Pentium]"/>
          <p:cNvPicPr>
            <a:picLocks noChangeAspect="1" noChangeArrowheads="1"/>
          </p:cNvPicPr>
          <p:nvPr/>
        </p:nvPicPr>
        <p:blipFill>
          <a:blip r:embed="rId3" cstate="print"/>
          <a:srcRect/>
          <a:stretch>
            <a:fillRect/>
          </a:stretch>
        </p:blipFill>
        <p:spPr bwMode="auto">
          <a:xfrm>
            <a:off x="6300788" y="1484313"/>
            <a:ext cx="2474912" cy="32400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2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29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029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029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029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eaLnBrk="1" hangingPunct="1">
              <a:defRPr/>
            </a:pPr>
            <a:r>
              <a:rPr lang="es-AR" smtClean="0"/>
              <a:t>Resumen</a:t>
            </a:r>
          </a:p>
        </p:txBody>
      </p:sp>
      <p:sp>
        <p:nvSpPr>
          <p:cNvPr id="362499" name="Rectangle 3"/>
          <p:cNvSpPr>
            <a:spLocks noGrp="1" noChangeArrowheads="1"/>
          </p:cNvSpPr>
          <p:nvPr>
            <p:ph type="body" idx="1"/>
          </p:nvPr>
        </p:nvSpPr>
        <p:spPr/>
        <p:txBody>
          <a:bodyPr/>
          <a:lstStyle/>
          <a:p>
            <a:pPr eaLnBrk="1" hangingPunct="1">
              <a:lnSpc>
                <a:spcPct val="90000"/>
              </a:lnSpc>
              <a:buFont typeface="Wingdings" pitchFamily="-107" charset="2"/>
              <a:buChar char="Ø"/>
              <a:defRPr/>
            </a:pPr>
            <a:r>
              <a:rPr lang="es-AR" sz="2400" smtClean="0"/>
              <a:t>Tubos de vacío - 1946-1957</a:t>
            </a:r>
          </a:p>
          <a:p>
            <a:pPr eaLnBrk="1" hangingPunct="1">
              <a:lnSpc>
                <a:spcPct val="90000"/>
              </a:lnSpc>
              <a:buFont typeface="Wingdings" pitchFamily="-107" charset="2"/>
              <a:buChar char="Ø"/>
              <a:defRPr/>
            </a:pPr>
            <a:r>
              <a:rPr lang="es-AR" sz="2400" smtClean="0"/>
              <a:t>Transistores - 1958-1964</a:t>
            </a:r>
          </a:p>
          <a:p>
            <a:pPr eaLnBrk="1" hangingPunct="1">
              <a:lnSpc>
                <a:spcPct val="90000"/>
              </a:lnSpc>
              <a:buFont typeface="Wingdings" pitchFamily="-107" charset="2"/>
              <a:buChar char="Ø"/>
              <a:defRPr/>
            </a:pPr>
            <a:r>
              <a:rPr lang="es-AR" sz="2400" smtClean="0"/>
              <a:t>Small scale integration (SSI) – hasta 1965</a:t>
            </a:r>
          </a:p>
          <a:p>
            <a:pPr lvl="1" eaLnBrk="1" hangingPunct="1">
              <a:lnSpc>
                <a:spcPct val="90000"/>
              </a:lnSpc>
              <a:buFont typeface="Wingdings" pitchFamily="-107" charset="2"/>
              <a:buChar char="l"/>
              <a:defRPr/>
            </a:pPr>
            <a:r>
              <a:rPr lang="es-AR" sz="2000" smtClean="0"/>
              <a:t>Hasta 100 dispositivos en un chip</a:t>
            </a:r>
          </a:p>
          <a:p>
            <a:pPr eaLnBrk="1" hangingPunct="1">
              <a:lnSpc>
                <a:spcPct val="90000"/>
              </a:lnSpc>
              <a:buFont typeface="Wingdings" pitchFamily="-107" charset="2"/>
              <a:buChar char="Ø"/>
              <a:defRPr/>
            </a:pPr>
            <a:r>
              <a:rPr lang="es-AR" sz="2400" smtClean="0"/>
              <a:t>Medium scale integration (MSI) - hasta 1971</a:t>
            </a:r>
          </a:p>
          <a:p>
            <a:pPr lvl="1" eaLnBrk="1" hangingPunct="1">
              <a:lnSpc>
                <a:spcPct val="90000"/>
              </a:lnSpc>
              <a:buFont typeface="Wingdings" pitchFamily="-107" charset="2"/>
              <a:buChar char="l"/>
              <a:defRPr/>
            </a:pPr>
            <a:r>
              <a:rPr lang="es-AR" sz="2000" smtClean="0"/>
              <a:t>100-3,000 dispositivos en un chip</a:t>
            </a:r>
          </a:p>
          <a:p>
            <a:pPr eaLnBrk="1" hangingPunct="1">
              <a:lnSpc>
                <a:spcPct val="90000"/>
              </a:lnSpc>
              <a:buFont typeface="Wingdings" pitchFamily="-107" charset="2"/>
              <a:buChar char="Ø"/>
              <a:defRPr/>
            </a:pPr>
            <a:r>
              <a:rPr lang="es-AR" sz="2400" smtClean="0"/>
              <a:t>Large scale integration (LSI) - 1971-1977</a:t>
            </a:r>
          </a:p>
          <a:p>
            <a:pPr lvl="1" eaLnBrk="1" hangingPunct="1">
              <a:lnSpc>
                <a:spcPct val="90000"/>
              </a:lnSpc>
              <a:buFont typeface="Wingdings" pitchFamily="-107" charset="2"/>
              <a:buChar char="l"/>
              <a:defRPr/>
            </a:pPr>
            <a:r>
              <a:rPr lang="es-AR" sz="2000" smtClean="0"/>
              <a:t>3,000 - 100,000 dispositivos en un chip</a:t>
            </a:r>
          </a:p>
          <a:p>
            <a:pPr eaLnBrk="1" hangingPunct="1">
              <a:lnSpc>
                <a:spcPct val="90000"/>
              </a:lnSpc>
              <a:buFont typeface="Wingdings" pitchFamily="-107" charset="2"/>
              <a:buChar char="Ø"/>
              <a:defRPr/>
            </a:pPr>
            <a:r>
              <a:rPr lang="es-AR" sz="2400" smtClean="0"/>
              <a:t>Very large scale integration (VSLI) - 1978 -1991</a:t>
            </a:r>
          </a:p>
          <a:p>
            <a:pPr lvl="1" eaLnBrk="1" hangingPunct="1">
              <a:lnSpc>
                <a:spcPct val="90000"/>
              </a:lnSpc>
              <a:buFont typeface="Wingdings" pitchFamily="-107" charset="2"/>
              <a:buChar char="l"/>
              <a:defRPr/>
            </a:pPr>
            <a:r>
              <a:rPr lang="es-AR" sz="2000" smtClean="0"/>
              <a:t>100,000 - 100,000,000 dispositivos en un chip</a:t>
            </a:r>
          </a:p>
          <a:p>
            <a:pPr eaLnBrk="1" hangingPunct="1">
              <a:lnSpc>
                <a:spcPct val="90000"/>
              </a:lnSpc>
              <a:buFont typeface="Wingdings" pitchFamily="-107" charset="2"/>
              <a:buChar char="Ø"/>
              <a:defRPr/>
            </a:pPr>
            <a:r>
              <a:rPr lang="es-AR" sz="2400" smtClean="0"/>
              <a:t>Ultra large scale integration (ULSI) – 1991 -</a:t>
            </a:r>
          </a:p>
          <a:p>
            <a:pPr lvl="1" eaLnBrk="1" hangingPunct="1">
              <a:lnSpc>
                <a:spcPct val="90000"/>
              </a:lnSpc>
              <a:buFont typeface="Wingdings" pitchFamily="-107" charset="2"/>
              <a:buChar char="l"/>
              <a:defRPr/>
            </a:pPr>
            <a:r>
              <a:rPr lang="es-AR" sz="2000" smtClean="0"/>
              <a:t>Mas de 100,000,000 dispositivos en un chip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body" sz="half" idx="1"/>
          </p:nvPr>
        </p:nvSpPr>
        <p:spPr>
          <a:xfrm>
            <a:off x="609600" y="1600200"/>
            <a:ext cx="7848600" cy="3657600"/>
          </a:xfrm>
          <a:solidFill>
            <a:schemeClr val="accent1"/>
          </a:solidFill>
        </p:spPr>
        <p:txBody>
          <a:bodyPr/>
          <a:lstStyle/>
          <a:p>
            <a:pPr eaLnBrk="1" hangingPunct="1">
              <a:spcBef>
                <a:spcPct val="40000"/>
              </a:spcBef>
              <a:buClr>
                <a:schemeClr val="tx1"/>
              </a:buClr>
              <a:buFont typeface="Wingdings" pitchFamily="-107" charset="2"/>
              <a:buChar char="Ø"/>
              <a:defRPr/>
            </a:pPr>
            <a:r>
              <a:rPr lang="es-ES" sz="2600" smtClean="0"/>
              <a:t>Moore’s Law (1965)</a:t>
            </a:r>
          </a:p>
          <a:p>
            <a:pPr lvl="1" eaLnBrk="1" hangingPunct="1">
              <a:spcBef>
                <a:spcPct val="40000"/>
              </a:spcBef>
              <a:buClr>
                <a:schemeClr val="tx1"/>
              </a:buClr>
              <a:buFont typeface="Wingdings" pitchFamily="-107" charset="2"/>
              <a:buChar char="l"/>
              <a:defRPr/>
            </a:pPr>
            <a:r>
              <a:rPr lang="es-ES" sz="2600" smtClean="0"/>
              <a:t>Gordon Moore, fundador de Intel</a:t>
            </a:r>
          </a:p>
          <a:p>
            <a:pPr lvl="1" eaLnBrk="1" hangingPunct="1">
              <a:spcBef>
                <a:spcPct val="40000"/>
              </a:spcBef>
              <a:buClr>
                <a:schemeClr val="tx1"/>
              </a:buClr>
              <a:buFont typeface="Wingdings" pitchFamily="-107" charset="2"/>
              <a:buChar char="l"/>
              <a:defRPr/>
            </a:pPr>
            <a:r>
              <a:rPr lang="es-ES" sz="2600" smtClean="0"/>
              <a:t>“La densidad de transistores en un circuito integrado se duplicara cada año”</a:t>
            </a:r>
          </a:p>
          <a:p>
            <a:pPr eaLnBrk="1" hangingPunct="1">
              <a:spcBef>
                <a:spcPct val="40000"/>
              </a:spcBef>
              <a:buClr>
                <a:schemeClr val="tx1"/>
              </a:buClr>
              <a:buFont typeface="Wingdings" pitchFamily="-107" charset="2"/>
              <a:buChar char="Ø"/>
              <a:defRPr/>
            </a:pPr>
            <a:r>
              <a:rPr lang="es-ES" sz="2600" smtClean="0"/>
              <a:t>Versión contemporánea:</a:t>
            </a:r>
          </a:p>
          <a:p>
            <a:pPr lvl="1" eaLnBrk="1" hangingPunct="1">
              <a:spcBef>
                <a:spcPct val="40000"/>
              </a:spcBef>
              <a:buClr>
                <a:schemeClr val="tx1"/>
              </a:buClr>
              <a:buFont typeface="Wingdings" pitchFamily="-107" charset="2"/>
              <a:buChar char="l"/>
              <a:defRPr/>
            </a:pPr>
            <a:r>
              <a:rPr lang="es-ES" sz="2600" smtClean="0"/>
              <a:t>“La densidad de chips de silicio se duplica cada 18 meses.”</a:t>
            </a:r>
          </a:p>
        </p:txBody>
      </p:sp>
      <p:sp>
        <p:nvSpPr>
          <p:cNvPr id="215043" name="Text Box 3"/>
          <p:cNvSpPr txBox="1">
            <a:spLocks noChangeArrowheads="1"/>
          </p:cNvSpPr>
          <p:nvPr/>
        </p:nvSpPr>
        <p:spPr bwMode="auto">
          <a:xfrm>
            <a:off x="2627313" y="5191125"/>
            <a:ext cx="5638800" cy="822325"/>
          </a:xfrm>
          <a:prstGeom prst="rect">
            <a:avLst/>
          </a:prstGeom>
          <a:solidFill>
            <a:srgbClr val="E2FED2"/>
          </a:solidFill>
          <a:ln w="9525">
            <a:noFill/>
            <a:miter lim="800000"/>
            <a:headEnd/>
            <a:tailEnd/>
          </a:ln>
        </p:spPr>
        <p:txBody>
          <a:bodyPr anchor="ctr">
            <a:spAutoFit/>
          </a:bodyPr>
          <a:lstStyle/>
          <a:p>
            <a:pPr eaLnBrk="0" hangingPunct="0">
              <a:spcBef>
                <a:spcPct val="50000"/>
              </a:spcBef>
            </a:pPr>
            <a:r>
              <a:rPr lang="en-US" sz="2400" b="1">
                <a:solidFill>
                  <a:srgbClr val="CC3300"/>
                </a:solidFill>
              </a:rPr>
              <a:t>Pero esta ley no puede durar por siempre...</a:t>
            </a:r>
            <a:endParaRPr lang="en-US" sz="2000" b="1">
              <a:solidFill>
                <a:srgbClr val="CC3300"/>
              </a:solidFill>
            </a:endParaRPr>
          </a:p>
        </p:txBody>
      </p:sp>
      <p:sp>
        <p:nvSpPr>
          <p:cNvPr id="215044" name="Rectangle 4"/>
          <p:cNvSpPr>
            <a:spLocks noGrp="1" noChangeArrowheads="1"/>
          </p:cNvSpPr>
          <p:nvPr>
            <p:ph type="title"/>
          </p:nvPr>
        </p:nvSpPr>
        <p:spPr>
          <a:xfrm>
            <a:off x="684213" y="382588"/>
            <a:ext cx="6248400" cy="547687"/>
          </a:xfrm>
        </p:spPr>
        <p:txBody>
          <a:bodyPr/>
          <a:lstStyle/>
          <a:p>
            <a:pPr eaLnBrk="1" hangingPunct="1">
              <a:defRPr/>
            </a:pPr>
            <a:r>
              <a:rPr lang="en-US" smtClean="0"/>
              <a:t>Desarrollo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4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4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animBg="1"/>
    </p:bldLst>
  </p:timing>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Ripple</Template>
  <TotalTime>4558</TotalTime>
  <Words>1906</Words>
  <Application>Microsoft Office PowerPoint</Application>
  <PresentationFormat>Presentación en pantalla (4:3)</PresentationFormat>
  <Paragraphs>238</Paragraphs>
  <Slides>23</Slides>
  <Notes>11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23</vt:i4>
      </vt:variant>
    </vt:vector>
  </HeadingPairs>
  <TitlesOfParts>
    <vt:vector size="25" baseType="lpstr">
      <vt:lpstr>Onda</vt:lpstr>
      <vt:lpstr>Fotografía de Photo Editor</vt:lpstr>
      <vt:lpstr>Cuarta generación</vt:lpstr>
      <vt:lpstr>IBM PC (1981)</vt:lpstr>
      <vt:lpstr>Commodore 64 (1982)</vt:lpstr>
      <vt:lpstr>Sony introduce el CD (1984)</vt:lpstr>
      <vt:lpstr>Macintosh (1984)</vt:lpstr>
      <vt:lpstr>Linux (1991)</vt:lpstr>
      <vt:lpstr>Pentium (1993)</vt:lpstr>
      <vt:lpstr>Resumen</vt:lpstr>
      <vt:lpstr>Desarrollo</vt:lpstr>
      <vt:lpstr>Diapositiva 10</vt:lpstr>
      <vt:lpstr>Desarrollo</vt:lpstr>
      <vt:lpstr>1.5 Historical Development</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Algunos Links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tulkkus</dc:creator>
  <cp:lastModifiedBy>tulkkus</cp:lastModifiedBy>
  <cp:revision>208</cp:revision>
  <dcterms:created xsi:type="dcterms:W3CDTF">2009-01-26T17:52:16Z</dcterms:created>
  <dcterms:modified xsi:type="dcterms:W3CDTF">2019-04-09T13:34:04Z</dcterms:modified>
</cp:coreProperties>
</file>