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87" r:id="rId2"/>
    <p:sldId id="286" r:id="rId3"/>
    <p:sldId id="288" r:id="rId4"/>
    <p:sldId id="289" r:id="rId5"/>
    <p:sldId id="343" r:id="rId6"/>
    <p:sldId id="290" r:id="rId7"/>
    <p:sldId id="292" r:id="rId8"/>
    <p:sldId id="362" r:id="rId9"/>
    <p:sldId id="291" r:id="rId10"/>
    <p:sldId id="293" r:id="rId11"/>
    <p:sldId id="337" r:id="rId12"/>
    <p:sldId id="372" r:id="rId13"/>
    <p:sldId id="396" r:id="rId14"/>
    <p:sldId id="397" r:id="rId15"/>
    <p:sldId id="398" r:id="rId16"/>
    <p:sldId id="295" r:id="rId17"/>
    <p:sldId id="370" r:id="rId18"/>
    <p:sldId id="294" r:id="rId19"/>
    <p:sldId id="373" r:id="rId20"/>
    <p:sldId id="299" r:id="rId21"/>
    <p:sldId id="298" r:id="rId22"/>
    <p:sldId id="371" r:id="rId23"/>
    <p:sldId id="301" r:id="rId2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727" autoAdjust="0"/>
  </p:normalViewPr>
  <p:slideViewPr>
    <p:cSldViewPr>
      <p:cViewPr>
        <p:scale>
          <a:sx n="72" d="100"/>
          <a:sy n="72" d="100"/>
        </p:scale>
        <p:origin x="-124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07" charset="0"/>
              </a:defRPr>
            </a:lvl1pPr>
          </a:lstStyle>
          <a:p>
            <a:pPr>
              <a:defRPr/>
            </a:pPr>
            <a:endParaRPr lang="es-AR"/>
          </a:p>
        </p:txBody>
      </p:sp>
      <p:sp>
        <p:nvSpPr>
          <p:cNvPr id="22630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07" charset="0"/>
              </a:defRPr>
            </a:lvl1pPr>
          </a:lstStyle>
          <a:p>
            <a:pPr>
              <a:defRPr/>
            </a:pPr>
            <a:endParaRPr lang="es-AR"/>
          </a:p>
        </p:txBody>
      </p:sp>
      <p:sp>
        <p:nvSpPr>
          <p:cNvPr id="22630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07" charset="0"/>
              </a:defRPr>
            </a:lvl1pPr>
          </a:lstStyle>
          <a:p>
            <a:pPr>
              <a:defRPr/>
            </a:pPr>
            <a:endParaRPr lang="es-AR"/>
          </a:p>
        </p:txBody>
      </p:sp>
      <p:sp>
        <p:nvSpPr>
          <p:cNvPr id="22630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07" charset="0"/>
              </a:defRPr>
            </a:lvl1pPr>
          </a:lstStyle>
          <a:p>
            <a:pPr>
              <a:defRPr/>
            </a:pPr>
            <a:fld id="{A0AB0F94-9B8C-48DB-8639-624C1574EBD7}" type="slidenum">
              <a:rPr lang="es-AR"/>
              <a:pPr>
                <a:defRPr/>
              </a:pPr>
              <a:t>‹Nº›</a:t>
            </a:fld>
            <a:endParaRPr 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07" charset="0"/>
              </a:defRPr>
            </a:lvl1pPr>
          </a:lstStyle>
          <a:p>
            <a:pPr>
              <a:defRPr/>
            </a:pPr>
            <a:endParaRPr lang="es-ES"/>
          </a:p>
        </p:txBody>
      </p:sp>
      <p:sp>
        <p:nvSpPr>
          <p:cNvPr id="1536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07" charset="0"/>
              </a:defRPr>
            </a:lvl1pPr>
          </a:lstStyle>
          <a:p>
            <a:pPr>
              <a:defRPr/>
            </a:pPr>
            <a:endParaRPr lang="es-ES"/>
          </a:p>
        </p:txBody>
      </p:sp>
      <p:sp>
        <p:nvSpPr>
          <p:cNvPr id="7373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1536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07" charset="0"/>
              </a:defRPr>
            </a:lvl1pPr>
          </a:lstStyle>
          <a:p>
            <a:pPr>
              <a:defRPr/>
            </a:pPr>
            <a:endParaRPr lang="es-ES"/>
          </a:p>
        </p:txBody>
      </p:sp>
      <p:sp>
        <p:nvSpPr>
          <p:cNvPr id="1536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07" charset="0"/>
              </a:defRPr>
            </a:lvl1pPr>
          </a:lstStyle>
          <a:p>
            <a:pPr>
              <a:defRPr/>
            </a:pPr>
            <a:fld id="{4AD4FDA6-B56E-441B-B3EF-69C42B0B9267}"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F0E3E2A-93E1-46C0-B903-98229A1DE333}" type="slidenum">
              <a:rPr lang="en-US" smtClean="0"/>
              <a:pPr/>
              <a:t>1</a:t>
            </a:fld>
            <a:endParaRPr lang="en-US" smtClean="0"/>
          </a:p>
        </p:txBody>
      </p:sp>
      <p:sp>
        <p:nvSpPr>
          <p:cNvPr id="74755" name="Rectangle 2"/>
          <p:cNvSpPr>
            <a:spLocks noGrp="1" noRot="1" noChangeAspect="1" noChangeArrowheads="1" noTextEdit="1"/>
          </p:cNvSpPr>
          <p:nvPr>
            <p:ph type="sldImg"/>
          </p:nvPr>
        </p:nvSpPr>
        <p:spPr>
          <a:xfrm>
            <a:off x="992188" y="768350"/>
            <a:ext cx="5114925" cy="3836988"/>
          </a:xfrm>
          <a:ln/>
        </p:spPr>
      </p:sp>
      <p:sp>
        <p:nvSpPr>
          <p:cNvPr id="7475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70EE3D9-DCB2-419E-BF60-B6351F80FC3D}" type="slidenum">
              <a:rPr lang="en-US" smtClean="0"/>
              <a:pPr/>
              <a:t>10</a:t>
            </a:fld>
            <a:endParaRPr lang="en-US" smtClean="0"/>
          </a:p>
        </p:txBody>
      </p:sp>
      <p:sp>
        <p:nvSpPr>
          <p:cNvPr id="83971" name="Rectangle 2"/>
          <p:cNvSpPr>
            <a:spLocks noGrp="1" noRot="1" noChangeAspect="1" noChangeArrowheads="1" noTextEdit="1"/>
          </p:cNvSpPr>
          <p:nvPr>
            <p:ph type="sldImg"/>
          </p:nvPr>
        </p:nvSpPr>
        <p:spPr>
          <a:xfrm>
            <a:off x="992188" y="768350"/>
            <a:ext cx="5114925" cy="3836988"/>
          </a:xfrm>
          <a:ln/>
        </p:spPr>
      </p:sp>
      <p:sp>
        <p:nvSpPr>
          <p:cNvPr id="8397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154BCD1-5338-4977-9ADE-1C92AA741F16}" type="slidenum">
              <a:rPr lang="en-US" smtClean="0"/>
              <a:pPr/>
              <a:t>11</a:t>
            </a:fld>
            <a:endParaRPr lang="en-US" smtClean="0"/>
          </a:p>
        </p:txBody>
      </p:sp>
      <p:sp>
        <p:nvSpPr>
          <p:cNvPr id="84995" name="Rectangle 2"/>
          <p:cNvSpPr>
            <a:spLocks noGrp="1" noRot="1" noChangeAspect="1" noChangeArrowheads="1" noTextEdit="1"/>
          </p:cNvSpPr>
          <p:nvPr>
            <p:ph type="sldImg"/>
          </p:nvPr>
        </p:nvSpPr>
        <p:spPr>
          <a:xfrm>
            <a:off x="992188" y="768350"/>
            <a:ext cx="5114925" cy="3836988"/>
          </a:xfrm>
          <a:ln/>
        </p:spPr>
      </p:sp>
      <p:sp>
        <p:nvSpPr>
          <p:cNvPr id="84996" name="Rectangle 3"/>
          <p:cNvSpPr>
            <a:spLocks noGrp="1" noChangeArrowheads="1"/>
          </p:cNvSpPr>
          <p:nvPr>
            <p:ph type="body" idx="1"/>
          </p:nvPr>
        </p:nvSpPr>
        <p:spPr>
          <a:xfrm>
            <a:off x="946150" y="4860925"/>
            <a:ext cx="5207000" cy="4605338"/>
          </a:xfrm>
          <a:noFill/>
          <a:ln/>
        </p:spPr>
        <p:txBody>
          <a:bodyPr/>
          <a:lstStyle/>
          <a:p>
            <a:pPr eaLnBrk="1" hangingPunct="1"/>
            <a:r>
              <a:rPr lang="en-GB" smtClean="0"/>
              <a:t>Pentium 2.4Ghz hace  2.4 GFlops! =&gt; 4.800.000 veces mas Rapida!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0BC9CF7-E365-486D-8928-741B6633D668}" type="slidenum">
              <a:rPr lang="en-US" smtClean="0"/>
              <a:pPr/>
              <a:t>12</a:t>
            </a:fld>
            <a:endParaRPr lang="en-US" smtClean="0"/>
          </a:p>
        </p:txBody>
      </p:sp>
      <p:sp>
        <p:nvSpPr>
          <p:cNvPr id="86019" name="Rectangle 2"/>
          <p:cNvSpPr>
            <a:spLocks noGrp="1" noRot="1" noChangeAspect="1" noChangeArrowheads="1" noTextEdit="1"/>
          </p:cNvSpPr>
          <p:nvPr>
            <p:ph type="sldImg"/>
          </p:nvPr>
        </p:nvSpPr>
        <p:spPr>
          <a:xfrm>
            <a:off x="992188" y="768350"/>
            <a:ext cx="5114925" cy="3836988"/>
          </a:xfrm>
          <a:ln/>
        </p:spPr>
      </p:sp>
      <p:sp>
        <p:nvSpPr>
          <p:cNvPr id="8602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B6D37B-D387-444D-84F8-114C2A5054C4}" type="slidenum">
              <a:rPr lang="en-US" smtClean="0"/>
              <a:pPr/>
              <a:t>13</a:t>
            </a:fld>
            <a:endParaRPr lang="en-US" smtClean="0"/>
          </a:p>
        </p:txBody>
      </p:sp>
      <p:sp>
        <p:nvSpPr>
          <p:cNvPr id="87043" name="Rectangle 2"/>
          <p:cNvSpPr>
            <a:spLocks noGrp="1" noRot="1" noChangeAspect="1" noChangeArrowheads="1" noTextEdit="1"/>
          </p:cNvSpPr>
          <p:nvPr>
            <p:ph type="sldImg"/>
          </p:nvPr>
        </p:nvSpPr>
        <p:spPr>
          <a:xfrm>
            <a:off x="992188" y="768350"/>
            <a:ext cx="5114925" cy="3836988"/>
          </a:xfrm>
          <a:ln/>
        </p:spPr>
      </p:sp>
      <p:sp>
        <p:nvSpPr>
          <p:cNvPr id="8704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4231A23-34D1-4347-9ED0-F75A0D9F2D00}" type="slidenum">
              <a:rPr lang="en-US" smtClean="0"/>
              <a:pPr/>
              <a:t>14</a:t>
            </a:fld>
            <a:endParaRPr lang="en-US" smtClean="0"/>
          </a:p>
        </p:txBody>
      </p:sp>
      <p:sp>
        <p:nvSpPr>
          <p:cNvPr id="88067" name="Rectangle 2"/>
          <p:cNvSpPr>
            <a:spLocks noGrp="1" noRot="1" noChangeAspect="1" noChangeArrowheads="1" noTextEdit="1"/>
          </p:cNvSpPr>
          <p:nvPr>
            <p:ph type="sldImg"/>
          </p:nvPr>
        </p:nvSpPr>
        <p:spPr>
          <a:xfrm>
            <a:off x="992188" y="768350"/>
            <a:ext cx="5114925" cy="3836988"/>
          </a:xfrm>
          <a:ln/>
        </p:spPr>
      </p:sp>
      <p:sp>
        <p:nvSpPr>
          <p:cNvPr id="88068" name="Rectangle 3"/>
          <p:cNvSpPr>
            <a:spLocks noGrp="1" noChangeArrowheads="1"/>
          </p:cNvSpPr>
          <p:nvPr>
            <p:ph type="body" idx="1"/>
          </p:nvPr>
        </p:nvSpPr>
        <p:spPr>
          <a:noFill/>
          <a:ln/>
        </p:spPr>
        <p:txBody>
          <a:bodyPr/>
          <a:lstStyle/>
          <a:p>
            <a:pPr eaLnBrk="1" hangingPunct="1"/>
            <a:r>
              <a:rPr lang="es-AR" smtClean="0"/>
              <a:t>	John Von Neumann fue quien hizo famosa la idea de almacenar los programas con el objetivo de saldar la necesidad de no tener que reprogramar la máquina cada vez que se debía realizar un cómputo. Lo incomprensible de esto es que el concepto de programar ya había sido automatizado con anterioridad en el siglo 19. Ahora, como se puede apreciar, este "paso atrás" implicó la modificación del paradigma sobre el que se asentaba el concepto de computadora empujándonos una distancia enorme hacia adelante.</a:t>
            </a:r>
          </a:p>
          <a:p>
            <a:pPr eaLnBrk="1" hangingPunct="1"/>
            <a:r>
              <a:rPr lang="es-AR" smtClean="0"/>
              <a:t>	Sobre el hecho de que no fue él de creador del concepto, no seremos nosotros los que resolvamos esta discrepancia histórica, pero me resulta llamativo que te roben una idea como esa y nada ocurra; es decir, te roban esa idea y sos un gil.</a:t>
            </a:r>
          </a:p>
          <a:p>
            <a:pPr eaLnBrk="1" hangingPunct="1"/>
            <a:endParaRPr lang="es-A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6EEE8AE-6A99-4B85-B97B-46C47D2DFDC0}" type="slidenum">
              <a:rPr lang="en-US" smtClean="0"/>
              <a:pPr/>
              <a:t>15</a:t>
            </a:fld>
            <a:endParaRPr lang="en-US" smtClean="0"/>
          </a:p>
        </p:txBody>
      </p:sp>
      <p:sp>
        <p:nvSpPr>
          <p:cNvPr id="89091" name="Rectangle 2"/>
          <p:cNvSpPr>
            <a:spLocks noGrp="1" noRot="1" noChangeAspect="1" noChangeArrowheads="1" noTextEdit="1"/>
          </p:cNvSpPr>
          <p:nvPr>
            <p:ph type="sldImg"/>
          </p:nvPr>
        </p:nvSpPr>
        <p:spPr>
          <a:xfrm>
            <a:off x="992188" y="768350"/>
            <a:ext cx="5114925" cy="3836988"/>
          </a:xfrm>
          <a:ln/>
        </p:spPr>
      </p:sp>
      <p:sp>
        <p:nvSpPr>
          <p:cNvPr id="89092" name="Rectangle 3"/>
          <p:cNvSpPr>
            <a:spLocks noGrp="1" noChangeArrowheads="1"/>
          </p:cNvSpPr>
          <p:nvPr>
            <p:ph type="body" idx="1"/>
          </p:nvPr>
        </p:nvSpPr>
        <p:spPr>
          <a:xfrm>
            <a:off x="946150" y="4860925"/>
            <a:ext cx="5207000" cy="4605338"/>
          </a:xfrm>
          <a:noFill/>
          <a:ln/>
        </p:spPr>
        <p:txBody>
          <a:bodyPr/>
          <a:lstStyle/>
          <a:p>
            <a:pPr eaLnBrk="1" hangingPunct="1"/>
            <a:r>
              <a:rPr lang="en-GB" smtClean="0"/>
              <a:t>	Nace, a partir de esto, lo que se llama el modelo Von Neumann / Turing cuyas principales características son:...</a:t>
            </a:r>
          </a:p>
          <a:p>
            <a:pPr eaLnBrk="1" hangingPunct="1"/>
            <a:r>
              <a:rPr lang="en-GB" smtClean="0"/>
              <a:t>	Después volveremos sobre los conceptos detrás del modelo de cómputo  de Turing.</a:t>
            </a:r>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FD7F132-4EBD-45E8-971D-51C743EE1972}" type="slidenum">
              <a:rPr lang="en-US" smtClean="0"/>
              <a:pPr/>
              <a:t>16</a:t>
            </a:fld>
            <a:endParaRPr lang="en-US" smtClean="0"/>
          </a:p>
        </p:txBody>
      </p:sp>
      <p:sp>
        <p:nvSpPr>
          <p:cNvPr id="90115" name="Rectangle 2"/>
          <p:cNvSpPr>
            <a:spLocks noGrp="1" noRot="1" noChangeAspect="1" noChangeArrowheads="1" noTextEdit="1"/>
          </p:cNvSpPr>
          <p:nvPr>
            <p:ph type="sldImg"/>
          </p:nvPr>
        </p:nvSpPr>
        <p:spPr>
          <a:xfrm>
            <a:off x="992188" y="768350"/>
            <a:ext cx="5114925" cy="3836988"/>
          </a:xfrm>
          <a:ln/>
        </p:spPr>
      </p:sp>
      <p:sp>
        <p:nvSpPr>
          <p:cNvPr id="9011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BFDE87B-92FF-466F-8B38-DD96F9A9F0CF}" type="slidenum">
              <a:rPr lang="en-US" smtClean="0"/>
              <a:pPr/>
              <a:t>17</a:t>
            </a:fld>
            <a:endParaRPr lang="en-US" smtClean="0"/>
          </a:p>
        </p:txBody>
      </p:sp>
      <p:sp>
        <p:nvSpPr>
          <p:cNvPr id="91139" name="Rectangle 2"/>
          <p:cNvSpPr>
            <a:spLocks noGrp="1" noRot="1" noChangeAspect="1" noChangeArrowheads="1" noTextEdit="1"/>
          </p:cNvSpPr>
          <p:nvPr>
            <p:ph type="sldImg"/>
          </p:nvPr>
        </p:nvSpPr>
        <p:spPr>
          <a:xfrm>
            <a:off x="992188" y="768350"/>
            <a:ext cx="5114925" cy="3836988"/>
          </a:xfrm>
          <a:ln/>
        </p:spPr>
      </p:sp>
      <p:sp>
        <p:nvSpPr>
          <p:cNvPr id="9114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5F92B6C-9F4F-4C34-B14A-1B88117A192A}" type="slidenum">
              <a:rPr lang="en-US" smtClean="0"/>
              <a:pPr/>
              <a:t>18</a:t>
            </a:fld>
            <a:endParaRPr lang="en-US" smtClean="0"/>
          </a:p>
        </p:txBody>
      </p:sp>
      <p:sp>
        <p:nvSpPr>
          <p:cNvPr id="92163" name="Rectangle 2"/>
          <p:cNvSpPr>
            <a:spLocks noGrp="1" noRot="1" noChangeAspect="1" noChangeArrowheads="1" noTextEdit="1"/>
          </p:cNvSpPr>
          <p:nvPr>
            <p:ph type="sldImg"/>
          </p:nvPr>
        </p:nvSpPr>
        <p:spPr>
          <a:xfrm>
            <a:off x="992188" y="768350"/>
            <a:ext cx="5114925" cy="3836988"/>
          </a:xfrm>
          <a:ln/>
        </p:spPr>
      </p:sp>
      <p:sp>
        <p:nvSpPr>
          <p:cNvPr id="9216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12F8E0C-0F9E-473F-9FB6-FE25BADBC975}" type="slidenum">
              <a:rPr lang="en-US" smtClean="0"/>
              <a:pPr/>
              <a:t>19</a:t>
            </a:fld>
            <a:endParaRPr lang="en-US" smtClean="0"/>
          </a:p>
        </p:txBody>
      </p:sp>
      <p:sp>
        <p:nvSpPr>
          <p:cNvPr id="93187" name="Rectangle 2"/>
          <p:cNvSpPr>
            <a:spLocks noGrp="1" noRot="1" noChangeAspect="1" noChangeArrowheads="1" noTextEdit="1"/>
          </p:cNvSpPr>
          <p:nvPr>
            <p:ph type="sldImg"/>
          </p:nvPr>
        </p:nvSpPr>
        <p:spPr>
          <a:xfrm>
            <a:off x="992188" y="768350"/>
            <a:ext cx="5114925" cy="3836988"/>
          </a:xfrm>
          <a:ln/>
        </p:spPr>
      </p:sp>
      <p:sp>
        <p:nvSpPr>
          <p:cNvPr id="9318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6B163AD-7A5C-4066-8C49-D91A8DB51E55}" type="slidenum">
              <a:rPr lang="en-US" smtClean="0"/>
              <a:pPr/>
              <a:t>2</a:t>
            </a:fld>
            <a:endParaRPr lang="en-US" smtClean="0"/>
          </a:p>
        </p:txBody>
      </p:sp>
      <p:sp>
        <p:nvSpPr>
          <p:cNvPr id="75779" name="Rectangle 2"/>
          <p:cNvSpPr>
            <a:spLocks noGrp="1" noRot="1" noChangeAspect="1" noChangeArrowheads="1" noTextEdit="1"/>
          </p:cNvSpPr>
          <p:nvPr>
            <p:ph type="sldImg"/>
          </p:nvPr>
        </p:nvSpPr>
        <p:spPr>
          <a:xfrm>
            <a:off x="992188" y="768350"/>
            <a:ext cx="5114925" cy="3836988"/>
          </a:xfrm>
          <a:ln/>
        </p:spPr>
      </p:sp>
      <p:sp>
        <p:nvSpPr>
          <p:cNvPr id="75780" name="Rectangle 3"/>
          <p:cNvSpPr>
            <a:spLocks noGrp="1" noChangeArrowheads="1"/>
          </p:cNvSpPr>
          <p:nvPr>
            <p:ph type="body" idx="1"/>
          </p:nvPr>
        </p:nvSpPr>
        <p:spPr>
          <a:noFill/>
          <a:ln/>
        </p:spPr>
        <p:txBody>
          <a:bodyPr/>
          <a:lstStyle/>
          <a:p>
            <a:pPr eaLnBrk="1" hangingPunct="1"/>
            <a:r>
              <a:rPr lang="es-AR" smtClean="0"/>
              <a:t>	La historia de la computación, más bien de las computadoras, se suele estudiar por generaciones delimitadas por la tecnología sobre la cual estaban construidas. Este cuadro muestra cómo esta historia está divida y ahora vamos a ver un poco en detalle cada una de estos grupos.</a:t>
            </a:r>
          </a:p>
          <a:p>
            <a:pPr eaLnBrk="1" hangingPunct="1"/>
            <a:endParaRPr lang="es-A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E23866C-BF09-481C-BC05-10B488CDC10A}" type="slidenum">
              <a:rPr lang="en-US" smtClean="0"/>
              <a:pPr/>
              <a:t>20</a:t>
            </a:fld>
            <a:endParaRPr lang="en-US" smtClean="0"/>
          </a:p>
        </p:txBody>
      </p:sp>
      <p:sp>
        <p:nvSpPr>
          <p:cNvPr id="94211" name="Rectangle 2"/>
          <p:cNvSpPr>
            <a:spLocks noGrp="1" noRot="1" noChangeAspect="1" noChangeArrowheads="1" noTextEdit="1"/>
          </p:cNvSpPr>
          <p:nvPr>
            <p:ph type="sldImg"/>
          </p:nvPr>
        </p:nvSpPr>
        <p:spPr>
          <a:xfrm>
            <a:off x="992188" y="768350"/>
            <a:ext cx="5114925" cy="3836988"/>
          </a:xfrm>
          <a:ln/>
        </p:spPr>
      </p:sp>
      <p:sp>
        <p:nvSpPr>
          <p:cNvPr id="9421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4C9BC5B-ACF4-4A7E-B8D8-AFA65159AAD2}" type="slidenum">
              <a:rPr lang="en-US" smtClean="0"/>
              <a:pPr/>
              <a:t>21</a:t>
            </a:fld>
            <a:endParaRPr lang="en-US" smtClean="0"/>
          </a:p>
        </p:txBody>
      </p:sp>
      <p:sp>
        <p:nvSpPr>
          <p:cNvPr id="95235" name="Rectangle 2"/>
          <p:cNvSpPr>
            <a:spLocks noGrp="1" noRot="1" noChangeAspect="1" noChangeArrowheads="1" noTextEdit="1"/>
          </p:cNvSpPr>
          <p:nvPr>
            <p:ph type="sldImg"/>
          </p:nvPr>
        </p:nvSpPr>
        <p:spPr>
          <a:xfrm>
            <a:off x="992188" y="768350"/>
            <a:ext cx="5114925" cy="3836988"/>
          </a:xfrm>
          <a:ln/>
        </p:spPr>
      </p:sp>
      <p:sp>
        <p:nvSpPr>
          <p:cNvPr id="9523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E909A47-AC40-454D-BCF9-89C53F4F5DB9}" type="slidenum">
              <a:rPr lang="en-US" smtClean="0"/>
              <a:pPr/>
              <a:t>22</a:t>
            </a:fld>
            <a:endParaRPr lang="en-US" smtClean="0"/>
          </a:p>
        </p:txBody>
      </p:sp>
      <p:sp>
        <p:nvSpPr>
          <p:cNvPr id="96259" name="Rectangle 2"/>
          <p:cNvSpPr>
            <a:spLocks noGrp="1" noRot="1" noChangeAspect="1" noChangeArrowheads="1" noTextEdit="1"/>
          </p:cNvSpPr>
          <p:nvPr>
            <p:ph type="sldImg"/>
          </p:nvPr>
        </p:nvSpPr>
        <p:spPr>
          <a:xfrm>
            <a:off x="992188" y="768350"/>
            <a:ext cx="5114925" cy="3836988"/>
          </a:xfrm>
          <a:ln/>
        </p:spPr>
      </p:sp>
      <p:sp>
        <p:nvSpPr>
          <p:cNvPr id="96260"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ABFE0FB-6E94-4DBF-B30F-A1E5CCC46E3D}" type="slidenum">
              <a:rPr lang="en-US" smtClean="0"/>
              <a:pPr/>
              <a:t>23</a:t>
            </a:fld>
            <a:endParaRPr lang="en-US" smtClean="0"/>
          </a:p>
        </p:txBody>
      </p:sp>
      <p:sp>
        <p:nvSpPr>
          <p:cNvPr id="97283" name="Rectangle 2"/>
          <p:cNvSpPr>
            <a:spLocks noGrp="1" noRot="1" noChangeAspect="1" noChangeArrowheads="1" noTextEdit="1"/>
          </p:cNvSpPr>
          <p:nvPr>
            <p:ph type="sldImg"/>
          </p:nvPr>
        </p:nvSpPr>
        <p:spPr>
          <a:xfrm>
            <a:off x="992188" y="768350"/>
            <a:ext cx="5114925" cy="3836988"/>
          </a:xfrm>
          <a:ln/>
        </p:spPr>
      </p:sp>
      <p:sp>
        <p:nvSpPr>
          <p:cNvPr id="97284"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8D0E1C2-D41A-4832-87E2-2603FEC55943}" type="slidenum">
              <a:rPr lang="en-US" smtClean="0"/>
              <a:pPr/>
              <a:t>3</a:t>
            </a:fld>
            <a:endParaRPr lang="en-US" smtClean="0"/>
          </a:p>
        </p:txBody>
      </p:sp>
      <p:sp>
        <p:nvSpPr>
          <p:cNvPr id="76803" name="Rectangle 2"/>
          <p:cNvSpPr>
            <a:spLocks noGrp="1" noRot="1" noChangeAspect="1" noChangeArrowheads="1" noTextEdit="1"/>
          </p:cNvSpPr>
          <p:nvPr>
            <p:ph type="sldImg"/>
          </p:nvPr>
        </p:nvSpPr>
        <p:spPr>
          <a:xfrm>
            <a:off x="992188" y="768350"/>
            <a:ext cx="5114925" cy="3836988"/>
          </a:xfrm>
          <a:ln/>
        </p:spPr>
      </p:sp>
      <p:sp>
        <p:nvSpPr>
          <p:cNvPr id="76804" name="Rectangle 3"/>
          <p:cNvSpPr>
            <a:spLocks noGrp="1" noChangeArrowheads="1"/>
          </p:cNvSpPr>
          <p:nvPr>
            <p:ph type="body" idx="1"/>
          </p:nvPr>
        </p:nvSpPr>
        <p:spPr>
          <a:noFill/>
          <a:ln/>
        </p:spPr>
        <p:txBody>
          <a:bodyPr/>
          <a:lstStyle/>
          <a:p>
            <a:pPr eaLnBrk="1" hangingPunct="1"/>
            <a:r>
              <a:rPr lang="es-AR" smtClean="0"/>
              <a:t>	En vista de la definición que se dio al principio, la generación 0 es un poco ficticia, pero es bueno revisarla para entender de dónde venimos. En la primera generación encontramos, como primeros exponentes de relevancia desde el punto de vista técnico la máquinas mecánicas y las electromecánicas basadas en el uso de relés.</a:t>
            </a:r>
          </a:p>
          <a:p>
            <a:pPr eaLnBrk="1" hangingPunct="1"/>
            <a:r>
              <a:rPr lang="es-AR" smtClean="0"/>
              <a:t>	Un relé es un dispositivo EM que funciona de la misma forma que una perilla de luz salvo por el hecho de que no se necesita un humano para modificar su estado. El cambio de estado está dado por la aplicación de una carga sobre un eletrimán, que mueve un contacto metálico cerrando un circuito y dejando pasar la corriente.</a:t>
            </a:r>
          </a:p>
          <a:p>
            <a:pPr eaLnBrk="1" hangingPunct="1"/>
            <a:endParaRPr 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17FDF01-7444-478E-B8A1-107AF26C0B52}" type="slidenum">
              <a:rPr lang="en-US" smtClean="0"/>
              <a:pPr/>
              <a:t>4</a:t>
            </a:fld>
            <a:endParaRPr lang="en-US" smtClean="0"/>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4ADFF55-FA83-4F39-85C1-1FA95BFA1E65}" type="slidenum">
              <a:rPr lang="en-US" smtClean="0"/>
              <a:pPr/>
              <a:t>5</a:t>
            </a:fld>
            <a:endParaRPr lang="en-US" smtClean="0"/>
          </a:p>
        </p:txBody>
      </p:sp>
      <p:sp>
        <p:nvSpPr>
          <p:cNvPr id="78851" name="Rectangle 2"/>
          <p:cNvSpPr>
            <a:spLocks noGrp="1" noRot="1" noChangeAspect="1" noChangeArrowheads="1" noTextEdit="1"/>
          </p:cNvSpPr>
          <p:nvPr>
            <p:ph type="sldImg"/>
          </p:nvPr>
        </p:nvSpPr>
        <p:spPr>
          <a:xfrm>
            <a:off x="992188" y="768350"/>
            <a:ext cx="5114925" cy="3836988"/>
          </a:xfrm>
          <a:ln/>
        </p:spPr>
      </p:sp>
      <p:sp>
        <p:nvSpPr>
          <p:cNvPr id="78852"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4AD9E09-BDC4-4A6F-A580-9274F9792C5E}" type="slidenum">
              <a:rPr lang="en-US" smtClean="0"/>
              <a:pPr/>
              <a:t>6</a:t>
            </a:fld>
            <a:endParaRPr lang="en-US" smtClean="0"/>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1735FE8-59D0-4F88-997A-F14EAEF0F33A}" type="slidenum">
              <a:rPr lang="en-US" smtClean="0"/>
              <a:pPr/>
              <a:t>7</a:t>
            </a:fld>
            <a:endParaRPr lang="en-US" smtClean="0"/>
          </a:p>
        </p:txBody>
      </p:sp>
      <p:sp>
        <p:nvSpPr>
          <p:cNvPr id="80899" name="Rectangle 2"/>
          <p:cNvSpPr>
            <a:spLocks noGrp="1" noRot="1" noChangeAspect="1" noChangeArrowheads="1" noTextEdit="1"/>
          </p:cNvSpPr>
          <p:nvPr>
            <p:ph type="sldImg"/>
          </p:nvPr>
        </p:nvSpPr>
        <p:spPr>
          <a:xfrm>
            <a:off x="992188" y="768350"/>
            <a:ext cx="5114925" cy="3836988"/>
          </a:xfrm>
          <a:ln/>
        </p:spPr>
      </p:sp>
      <p:sp>
        <p:nvSpPr>
          <p:cNvPr id="80900" name="Rectangle 3"/>
          <p:cNvSpPr>
            <a:spLocks noGrp="1" noChangeArrowheads="1"/>
          </p:cNvSpPr>
          <p:nvPr>
            <p:ph type="body" idx="1"/>
          </p:nvPr>
        </p:nvSpPr>
        <p:spPr>
          <a:noFill/>
          <a:ln/>
        </p:spPr>
        <p:txBody>
          <a:bodyPr/>
          <a:lstStyle/>
          <a:p>
            <a:pPr eaLnBrk="1" hangingPunct="1"/>
            <a:r>
              <a:rPr lang="es-AR" smtClean="0"/>
              <a:t>	El cambio de generación se da a partir de la introducción de los tubos de vacío puesto que permiten la construcción de circuitos mucho más complejos.</a:t>
            </a:r>
          </a:p>
          <a:p>
            <a:pPr eaLnBrk="1" hangingPunct="1"/>
            <a:r>
              <a:rPr lang="es-AR" smtClean="0"/>
              <a:t>	El tubo de vacío se basa en un hecho observado por Edison cuando estaba inventando la lamparita; en en aquel momento Edison, una vez que ya había situado el filamento en una ampolla sellada al vacío, percibió que, a pesar de que el filamento se quemó a la misma velocidad que cuando no usaba este tipo de ampollas, existía un flujo de electrones desde el cátodo (electrodo con carga negativa) hacia el ánodo (electrodo con carga positiva); así nace el concepto de Diodo. DeForest fue el que se dio cuenta de que era posible situar una grilla (control grid) entre el cátodo y el ánodo de forma que si esta grilla era cargada en forma negativa los electrones no fluían y que al cargarla positivamente, los electrones fluían hacia el ánodo debido a la diferencia de potencial generada por las cargas. Este último, por poseer tres elementos es denominado Triodo... recuerdan el relé, bueno, es lo mismo con la diferencia que ahora no tenemos piezas mecánicas molestas, pero por sobre todo lentas.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79338C3-F939-4235-A722-B3DD124F11FA}" type="slidenum">
              <a:rPr lang="en-US" smtClean="0"/>
              <a:pPr/>
              <a:t>8</a:t>
            </a:fld>
            <a:endParaRPr lang="en-US" smtClean="0"/>
          </a:p>
        </p:txBody>
      </p:sp>
      <p:sp>
        <p:nvSpPr>
          <p:cNvPr id="81923" name="Rectangle 2"/>
          <p:cNvSpPr>
            <a:spLocks noGrp="1" noRot="1" noChangeAspect="1" noChangeArrowheads="1" noTextEdit="1"/>
          </p:cNvSpPr>
          <p:nvPr>
            <p:ph type="sldImg"/>
          </p:nvPr>
        </p:nvSpPr>
        <p:spPr>
          <a:xfrm>
            <a:off x="992188" y="768350"/>
            <a:ext cx="5114925" cy="3836988"/>
          </a:xfrm>
          <a:ln/>
        </p:spPr>
      </p:sp>
      <p:sp>
        <p:nvSpPr>
          <p:cNvPr id="81924" name="Rectangle 3"/>
          <p:cNvSpPr>
            <a:spLocks noGrp="1" noChangeArrowheads="1"/>
          </p:cNvSpPr>
          <p:nvPr>
            <p:ph type="body" idx="1"/>
          </p:nvPr>
        </p:nvSpPr>
        <p:spPr>
          <a:xfrm>
            <a:off x="946150" y="4860925"/>
            <a:ext cx="5207000" cy="4605338"/>
          </a:xfrm>
          <a:noFill/>
          <a:ln/>
        </p:spPr>
        <p:txBody>
          <a:bodyPr/>
          <a:lstStyle/>
          <a:p>
            <a:pPr eaLnBrk="1" hangingPunct="1"/>
            <a:endParaRPr lang="es-A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AFDAA3C-7A21-4096-A0D7-F359D4D61984}" type="slidenum">
              <a:rPr lang="en-US" smtClean="0"/>
              <a:pPr/>
              <a:t>9</a:t>
            </a:fld>
            <a:endParaRPr lang="en-US" smtClean="0"/>
          </a:p>
        </p:txBody>
      </p:sp>
      <p:sp>
        <p:nvSpPr>
          <p:cNvPr id="82947" name="Rectangle 2"/>
          <p:cNvSpPr>
            <a:spLocks noGrp="1" noRot="1" noChangeAspect="1" noChangeArrowheads="1" noTextEdit="1"/>
          </p:cNvSpPr>
          <p:nvPr>
            <p:ph type="sldImg"/>
          </p:nvPr>
        </p:nvSpPr>
        <p:spPr>
          <a:xfrm>
            <a:off x="992188" y="768350"/>
            <a:ext cx="5114925" cy="3836988"/>
          </a:xfrm>
          <a:ln/>
        </p:spPr>
      </p:sp>
      <p:sp>
        <p:nvSpPr>
          <p:cNvPr id="82948" name="Rectangle 3"/>
          <p:cNvSpPr>
            <a:spLocks noGrp="1" noChangeArrowheads="1"/>
          </p:cNvSpPr>
          <p:nvPr>
            <p:ph type="body" idx="1"/>
          </p:nvPr>
        </p:nvSpPr>
        <p:spPr>
          <a:noFill/>
          <a:ln/>
        </p:spPr>
        <p:txBody>
          <a:bodyPr/>
          <a:lstStyle/>
          <a:p>
            <a:pPr eaLnBrk="1" hangingPunct="1"/>
            <a:endParaRPr 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s-E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s-E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s-E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s-E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s-E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s-E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s-E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s-E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s-E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s-E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s-E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s-E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s-E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s-E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s-E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s-E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s-E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s-E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s-E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s-E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s-E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s-E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grpSp>
        </p:grpSp>
      </p:grpSp>
      <p:sp>
        <p:nvSpPr>
          <p:cNvPr id="4512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Haga clic para cambiar el estilo de título	</a:t>
            </a:r>
          </a:p>
        </p:txBody>
      </p:sp>
      <p:sp>
        <p:nvSpPr>
          <p:cNvPr id="4512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Haga clic para modificar el estilo de subtítulo del patrón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s-E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s-E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CE4DCCEA-C7D9-47C2-97BF-6F2754FF0B9F}"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3FB8045A-799D-4C13-93FC-FE2CD16DCBE7}"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2AD27831-8593-4AAE-A8CA-4CFCBE9929C2}"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9388" y="1341438"/>
            <a:ext cx="8785225" cy="4784725"/>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1C6A9ED2-CA2B-4224-881C-9B1B7748384B}"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388" y="1341438"/>
            <a:ext cx="4316412"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1438"/>
            <a:ext cx="4316413"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316413"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s-ES"/>
          </a:p>
        </p:txBody>
      </p:sp>
      <p:sp>
        <p:nvSpPr>
          <p:cNvPr id="7" name="Rectangle 70"/>
          <p:cNvSpPr>
            <a:spLocks noGrp="1" noChangeArrowheads="1"/>
          </p:cNvSpPr>
          <p:nvPr>
            <p:ph type="ftr" sz="quarter" idx="11"/>
          </p:nvPr>
        </p:nvSpPr>
        <p:spPr>
          <a:ln/>
        </p:spPr>
        <p:txBody>
          <a:bodyPr/>
          <a:lstStyle>
            <a:lvl1pPr>
              <a:defRPr/>
            </a:lvl1pPr>
          </a:lstStyle>
          <a:p>
            <a:pPr>
              <a:defRPr/>
            </a:pPr>
            <a:endParaRPr lang="es-ES"/>
          </a:p>
        </p:txBody>
      </p:sp>
      <p:sp>
        <p:nvSpPr>
          <p:cNvPr id="8" name="Rectangle 71"/>
          <p:cNvSpPr>
            <a:spLocks noGrp="1" noChangeArrowheads="1"/>
          </p:cNvSpPr>
          <p:nvPr>
            <p:ph type="sldNum" sz="quarter" idx="12"/>
          </p:nvPr>
        </p:nvSpPr>
        <p:spPr>
          <a:ln/>
        </p:spPr>
        <p:txBody>
          <a:bodyPr/>
          <a:lstStyle>
            <a:lvl1pPr>
              <a:defRPr/>
            </a:lvl1pPr>
          </a:lstStyle>
          <a:p>
            <a:pPr>
              <a:defRPr/>
            </a:pPr>
            <a:fld id="{C53D48FA-E404-4A77-9A7E-7A1F5107F183}"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115888"/>
            <a:ext cx="87852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388" y="1341438"/>
            <a:ext cx="4316412"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316413"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1DC21190-5CA8-4D87-B6B6-8B99BBF8C9ED}"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FC9B8D28-A3F1-4337-9B53-9DF717CC8315}"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s-ES"/>
          </a:p>
        </p:txBody>
      </p:sp>
      <p:sp>
        <p:nvSpPr>
          <p:cNvPr id="5" name="Rectangle 70"/>
          <p:cNvSpPr>
            <a:spLocks noGrp="1" noChangeArrowheads="1"/>
          </p:cNvSpPr>
          <p:nvPr>
            <p:ph type="ftr" sz="quarter" idx="11"/>
          </p:nvPr>
        </p:nvSpPr>
        <p:spPr>
          <a:ln/>
        </p:spPr>
        <p:txBody>
          <a:bodyPr/>
          <a:lstStyle>
            <a:lvl1pPr>
              <a:defRPr/>
            </a:lvl1pPr>
          </a:lstStyle>
          <a:p>
            <a:pPr>
              <a:defRPr/>
            </a:pPr>
            <a:endParaRPr lang="es-ES"/>
          </a:p>
        </p:txBody>
      </p:sp>
      <p:sp>
        <p:nvSpPr>
          <p:cNvPr id="6" name="Rectangle 71"/>
          <p:cNvSpPr>
            <a:spLocks noGrp="1" noChangeArrowheads="1"/>
          </p:cNvSpPr>
          <p:nvPr>
            <p:ph type="sldNum" sz="quarter" idx="12"/>
          </p:nvPr>
        </p:nvSpPr>
        <p:spPr>
          <a:ln/>
        </p:spPr>
        <p:txBody>
          <a:bodyPr/>
          <a:lstStyle>
            <a:lvl1pPr>
              <a:defRPr/>
            </a:lvl1pPr>
          </a:lstStyle>
          <a:p>
            <a:pPr>
              <a:defRPr/>
            </a:pPr>
            <a:fld id="{98ABC6D3-E4FE-4BE8-AB4B-CA8222C73EF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341438"/>
            <a:ext cx="4316412"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316413"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9850ABA8-BB28-4183-9E31-8FF0B38F9A90}"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s-ES"/>
          </a:p>
        </p:txBody>
      </p:sp>
      <p:sp>
        <p:nvSpPr>
          <p:cNvPr id="8" name="Rectangle 70"/>
          <p:cNvSpPr>
            <a:spLocks noGrp="1" noChangeArrowheads="1"/>
          </p:cNvSpPr>
          <p:nvPr>
            <p:ph type="ftr" sz="quarter" idx="11"/>
          </p:nvPr>
        </p:nvSpPr>
        <p:spPr>
          <a:ln/>
        </p:spPr>
        <p:txBody>
          <a:bodyPr/>
          <a:lstStyle>
            <a:lvl1pPr>
              <a:defRPr/>
            </a:lvl1pPr>
          </a:lstStyle>
          <a:p>
            <a:pPr>
              <a:defRPr/>
            </a:pPr>
            <a:endParaRPr lang="es-ES"/>
          </a:p>
        </p:txBody>
      </p:sp>
      <p:sp>
        <p:nvSpPr>
          <p:cNvPr id="9" name="Rectangle 71"/>
          <p:cNvSpPr>
            <a:spLocks noGrp="1" noChangeArrowheads="1"/>
          </p:cNvSpPr>
          <p:nvPr>
            <p:ph type="sldNum" sz="quarter" idx="12"/>
          </p:nvPr>
        </p:nvSpPr>
        <p:spPr>
          <a:ln/>
        </p:spPr>
        <p:txBody>
          <a:bodyPr/>
          <a:lstStyle>
            <a:lvl1pPr>
              <a:defRPr/>
            </a:lvl1pPr>
          </a:lstStyle>
          <a:p>
            <a:pPr>
              <a:defRPr/>
            </a:pPr>
            <a:fld id="{7DEA8C6F-1E46-4704-8138-672A1338E1A9}"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s-ES"/>
          </a:p>
        </p:txBody>
      </p:sp>
      <p:sp>
        <p:nvSpPr>
          <p:cNvPr id="4" name="Rectangle 70"/>
          <p:cNvSpPr>
            <a:spLocks noGrp="1" noChangeArrowheads="1"/>
          </p:cNvSpPr>
          <p:nvPr>
            <p:ph type="ftr" sz="quarter" idx="11"/>
          </p:nvPr>
        </p:nvSpPr>
        <p:spPr>
          <a:ln/>
        </p:spPr>
        <p:txBody>
          <a:bodyPr/>
          <a:lstStyle>
            <a:lvl1pPr>
              <a:defRPr/>
            </a:lvl1pPr>
          </a:lstStyle>
          <a:p>
            <a:pPr>
              <a:defRPr/>
            </a:pPr>
            <a:endParaRPr lang="es-ES"/>
          </a:p>
        </p:txBody>
      </p:sp>
      <p:sp>
        <p:nvSpPr>
          <p:cNvPr id="5" name="Rectangle 71"/>
          <p:cNvSpPr>
            <a:spLocks noGrp="1" noChangeArrowheads="1"/>
          </p:cNvSpPr>
          <p:nvPr>
            <p:ph type="sldNum" sz="quarter" idx="12"/>
          </p:nvPr>
        </p:nvSpPr>
        <p:spPr>
          <a:ln/>
        </p:spPr>
        <p:txBody>
          <a:bodyPr/>
          <a:lstStyle>
            <a:lvl1pPr>
              <a:defRPr/>
            </a:lvl1pPr>
          </a:lstStyle>
          <a:p>
            <a:pPr>
              <a:defRPr/>
            </a:pPr>
            <a:fld id="{CC891BDB-4E09-482C-A842-A314A489CB29}"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s-ES"/>
          </a:p>
        </p:txBody>
      </p:sp>
      <p:sp>
        <p:nvSpPr>
          <p:cNvPr id="3" name="Rectangle 70"/>
          <p:cNvSpPr>
            <a:spLocks noGrp="1" noChangeArrowheads="1"/>
          </p:cNvSpPr>
          <p:nvPr>
            <p:ph type="ftr" sz="quarter" idx="11"/>
          </p:nvPr>
        </p:nvSpPr>
        <p:spPr>
          <a:ln/>
        </p:spPr>
        <p:txBody>
          <a:bodyPr/>
          <a:lstStyle>
            <a:lvl1pPr>
              <a:defRPr/>
            </a:lvl1pPr>
          </a:lstStyle>
          <a:p>
            <a:pPr>
              <a:defRPr/>
            </a:pPr>
            <a:endParaRPr lang="es-ES"/>
          </a:p>
        </p:txBody>
      </p:sp>
      <p:sp>
        <p:nvSpPr>
          <p:cNvPr id="4" name="Rectangle 71"/>
          <p:cNvSpPr>
            <a:spLocks noGrp="1" noChangeArrowheads="1"/>
          </p:cNvSpPr>
          <p:nvPr>
            <p:ph type="sldNum" sz="quarter" idx="12"/>
          </p:nvPr>
        </p:nvSpPr>
        <p:spPr>
          <a:ln/>
        </p:spPr>
        <p:txBody>
          <a:bodyPr/>
          <a:lstStyle>
            <a:lvl1pPr>
              <a:defRPr/>
            </a:lvl1pPr>
          </a:lstStyle>
          <a:p>
            <a:pPr>
              <a:defRPr/>
            </a:pPr>
            <a:fld id="{8FA781D2-32B6-4C87-B436-43108254E238}"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149D7167-039D-4B58-9A91-336AB07C73F2}"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s-ES"/>
          </a:p>
        </p:txBody>
      </p:sp>
      <p:sp>
        <p:nvSpPr>
          <p:cNvPr id="6" name="Rectangle 70"/>
          <p:cNvSpPr>
            <a:spLocks noGrp="1" noChangeArrowheads="1"/>
          </p:cNvSpPr>
          <p:nvPr>
            <p:ph type="ftr" sz="quarter" idx="11"/>
          </p:nvPr>
        </p:nvSpPr>
        <p:spPr>
          <a:ln/>
        </p:spPr>
        <p:txBody>
          <a:bodyPr/>
          <a:lstStyle>
            <a:lvl1pPr>
              <a:defRPr/>
            </a:lvl1pPr>
          </a:lstStyle>
          <a:p>
            <a:pPr>
              <a:defRPr/>
            </a:pPr>
            <a:endParaRPr lang="es-ES"/>
          </a:p>
        </p:txBody>
      </p:sp>
      <p:sp>
        <p:nvSpPr>
          <p:cNvPr id="7" name="Rectangle 71"/>
          <p:cNvSpPr>
            <a:spLocks noGrp="1" noChangeArrowheads="1"/>
          </p:cNvSpPr>
          <p:nvPr>
            <p:ph type="sldNum" sz="quarter" idx="12"/>
          </p:nvPr>
        </p:nvSpPr>
        <p:spPr>
          <a:ln/>
        </p:spPr>
        <p:txBody>
          <a:bodyPr/>
          <a:lstStyle>
            <a:lvl1pPr>
              <a:defRPr/>
            </a:lvl1pPr>
          </a:lstStyle>
          <a:p>
            <a:pPr>
              <a:defRPr/>
            </a:pPr>
            <a:fld id="{35655D29-F93B-4310-B46B-F24FAE30FD0B}"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s-ES"/>
          </a:p>
        </p:txBody>
      </p:sp>
      <p:grpSp>
        <p:nvGrpSpPr>
          <p:cNvPr id="10243" name="Group 3"/>
          <p:cNvGrpSpPr>
            <a:grpSpLocks/>
          </p:cNvGrpSpPr>
          <p:nvPr/>
        </p:nvGrpSpPr>
        <p:grpSpPr bwMode="auto">
          <a:xfrm>
            <a:off x="3175" y="4267200"/>
            <a:ext cx="9140825" cy="2590800"/>
            <a:chOff x="2" y="2688"/>
            <a:chExt cx="5758" cy="1632"/>
          </a:xfrm>
        </p:grpSpPr>
        <p:sp>
          <p:nvSpPr>
            <p:cNvPr id="4403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grpSp>
          <p:nvGrpSpPr>
            <p:cNvPr id="10250" name="Group 5"/>
            <p:cNvGrpSpPr>
              <a:grpSpLocks/>
            </p:cNvGrpSpPr>
            <p:nvPr userDrawn="1"/>
          </p:nvGrpSpPr>
          <p:grpSpPr bwMode="auto">
            <a:xfrm>
              <a:off x="3528" y="3715"/>
              <a:ext cx="792" cy="521"/>
              <a:chOff x="3527" y="3715"/>
              <a:chExt cx="792" cy="521"/>
            </a:xfrm>
          </p:grpSpPr>
          <p:sp>
            <p:nvSpPr>
              <p:cNvPr id="4403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s-ES"/>
              </a:p>
            </p:txBody>
          </p:sp>
          <p:sp>
            <p:nvSpPr>
              <p:cNvPr id="4403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s-ES"/>
              </a:p>
            </p:txBody>
          </p:sp>
          <p:sp>
            <p:nvSpPr>
              <p:cNvPr id="4404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4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4404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4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s-ES"/>
              </a:p>
            </p:txBody>
          </p:sp>
          <p:sp>
            <p:nvSpPr>
              <p:cNvPr id="4404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s-ES"/>
              </a:p>
            </p:txBody>
          </p:sp>
          <p:sp>
            <p:nvSpPr>
              <p:cNvPr id="4404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4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s-ES"/>
              </a:p>
            </p:txBody>
          </p:sp>
          <p:sp>
            <p:nvSpPr>
              <p:cNvPr id="4404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s-ES"/>
              </a:p>
            </p:txBody>
          </p:sp>
          <p:sp>
            <p:nvSpPr>
              <p:cNvPr id="4404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10251" name="Group 17"/>
            <p:cNvGrpSpPr>
              <a:grpSpLocks/>
            </p:cNvGrpSpPr>
            <p:nvPr userDrawn="1"/>
          </p:nvGrpSpPr>
          <p:grpSpPr bwMode="auto">
            <a:xfrm>
              <a:off x="1776" y="3631"/>
              <a:ext cx="1626" cy="683"/>
              <a:chOff x="1776" y="3631"/>
              <a:chExt cx="1626" cy="683"/>
            </a:xfrm>
          </p:grpSpPr>
          <p:sp>
            <p:nvSpPr>
              <p:cNvPr id="4405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s-ES"/>
              </a:p>
            </p:txBody>
          </p:sp>
          <p:sp>
            <p:nvSpPr>
              <p:cNvPr id="4405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s-ES"/>
              </a:p>
            </p:txBody>
          </p:sp>
          <p:sp>
            <p:nvSpPr>
              <p:cNvPr id="4405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s-ES"/>
              </a:p>
            </p:txBody>
          </p:sp>
          <p:sp>
            <p:nvSpPr>
              <p:cNvPr id="4405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405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4405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s-ES"/>
              </a:p>
            </p:txBody>
          </p:sp>
          <p:sp>
            <p:nvSpPr>
              <p:cNvPr id="4405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s-ES"/>
              </a:p>
            </p:txBody>
          </p:sp>
          <p:sp>
            <p:nvSpPr>
              <p:cNvPr id="4405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s-ES"/>
              </a:p>
            </p:txBody>
          </p:sp>
          <p:sp>
            <p:nvSpPr>
              <p:cNvPr id="4405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s-ES"/>
              </a:p>
            </p:txBody>
          </p:sp>
          <p:sp>
            <p:nvSpPr>
              <p:cNvPr id="4405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s-ES"/>
              </a:p>
            </p:txBody>
          </p:sp>
          <p:sp>
            <p:nvSpPr>
              <p:cNvPr id="4406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s-ES"/>
              </a:p>
            </p:txBody>
          </p:sp>
          <p:sp>
            <p:nvSpPr>
              <p:cNvPr id="4406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s-ES"/>
              </a:p>
            </p:txBody>
          </p:sp>
          <p:sp>
            <p:nvSpPr>
              <p:cNvPr id="4406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s-ES"/>
              </a:p>
            </p:txBody>
          </p:sp>
          <p:sp>
            <p:nvSpPr>
              <p:cNvPr id="4406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s-ES"/>
              </a:p>
            </p:txBody>
          </p:sp>
          <p:sp>
            <p:nvSpPr>
              <p:cNvPr id="4406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6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6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s-ES"/>
              </a:p>
            </p:txBody>
          </p:sp>
          <p:sp>
            <p:nvSpPr>
              <p:cNvPr id="4406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s-ES"/>
              </a:p>
            </p:txBody>
          </p:sp>
        </p:grpSp>
        <p:grpSp>
          <p:nvGrpSpPr>
            <p:cNvPr id="10252" name="Group 36"/>
            <p:cNvGrpSpPr>
              <a:grpSpLocks/>
            </p:cNvGrpSpPr>
            <p:nvPr userDrawn="1"/>
          </p:nvGrpSpPr>
          <p:grpSpPr bwMode="auto">
            <a:xfrm>
              <a:off x="4128" y="3360"/>
              <a:ext cx="1351" cy="821"/>
              <a:chOff x="4128" y="3360"/>
              <a:chExt cx="1351" cy="821"/>
            </a:xfrm>
          </p:grpSpPr>
          <p:sp>
            <p:nvSpPr>
              <p:cNvPr id="4406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7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7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s-ES"/>
              </a:p>
            </p:txBody>
          </p:sp>
          <p:sp>
            <p:nvSpPr>
              <p:cNvPr id="4407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s-ES"/>
              </a:p>
            </p:txBody>
          </p:sp>
          <p:sp>
            <p:nvSpPr>
              <p:cNvPr id="4407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s-ES"/>
              </a:p>
            </p:txBody>
          </p:sp>
          <p:sp>
            <p:nvSpPr>
              <p:cNvPr id="4407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s-ES"/>
              </a:p>
            </p:txBody>
          </p:sp>
          <p:sp>
            <p:nvSpPr>
              <p:cNvPr id="4407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7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s-ES"/>
              </a:p>
            </p:txBody>
          </p:sp>
          <p:sp>
            <p:nvSpPr>
              <p:cNvPr id="4408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s-ES"/>
              </a:p>
            </p:txBody>
          </p:sp>
          <p:sp>
            <p:nvSpPr>
              <p:cNvPr id="4408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s-ES"/>
              </a:p>
            </p:txBody>
          </p:sp>
          <p:sp>
            <p:nvSpPr>
              <p:cNvPr id="4408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8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s-ES"/>
              </a:p>
            </p:txBody>
          </p:sp>
          <p:sp>
            <p:nvSpPr>
              <p:cNvPr id="4408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s-ES"/>
              </a:p>
            </p:txBody>
          </p:sp>
          <p:sp>
            <p:nvSpPr>
              <p:cNvPr id="4408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s-ES"/>
              </a:p>
            </p:txBody>
          </p:sp>
        </p:grpSp>
        <p:grpSp>
          <p:nvGrpSpPr>
            <p:cNvPr id="10253" name="Group 54"/>
            <p:cNvGrpSpPr>
              <a:grpSpLocks/>
            </p:cNvGrpSpPr>
            <p:nvPr userDrawn="1"/>
          </p:nvGrpSpPr>
          <p:grpSpPr bwMode="auto">
            <a:xfrm>
              <a:off x="5280" y="3024"/>
              <a:ext cx="425" cy="258"/>
              <a:chOff x="5280" y="3024"/>
              <a:chExt cx="425" cy="258"/>
            </a:xfrm>
          </p:grpSpPr>
          <p:sp>
            <p:nvSpPr>
              <p:cNvPr id="4408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8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8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9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4409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4409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ES"/>
              </a:p>
            </p:txBody>
          </p:sp>
          <p:sp>
            <p:nvSpPr>
              <p:cNvPr id="4409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nvGrpSpPr>
              <p:cNvPr id="10261" name="Group 62"/>
              <p:cNvGrpSpPr>
                <a:grpSpLocks/>
              </p:cNvGrpSpPr>
              <p:nvPr/>
            </p:nvGrpSpPr>
            <p:grpSpPr bwMode="auto">
              <a:xfrm>
                <a:off x="5381" y="3085"/>
                <a:ext cx="227" cy="132"/>
                <a:chOff x="5381" y="3085"/>
                <a:chExt cx="227" cy="132"/>
              </a:xfrm>
            </p:grpSpPr>
            <p:sp>
              <p:nvSpPr>
                <p:cNvPr id="4409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4409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sp>
              <p:nvSpPr>
                <p:cNvPr id="4409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s-ES"/>
                </a:p>
              </p:txBody>
            </p:sp>
            <p:sp>
              <p:nvSpPr>
                <p:cNvPr id="4409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s-ES"/>
                </a:p>
              </p:txBody>
            </p:sp>
          </p:grpSp>
        </p:grpSp>
      </p:grpSp>
      <p:sp>
        <p:nvSpPr>
          <p:cNvPr id="44099" name="Rectangle 67"/>
          <p:cNvSpPr>
            <a:spLocks noGrp="1" noChangeArrowheads="1"/>
          </p:cNvSpPr>
          <p:nvPr>
            <p:ph type="title"/>
          </p:nvPr>
        </p:nvSpPr>
        <p:spPr bwMode="auto">
          <a:xfrm>
            <a:off x="179388" y="115888"/>
            <a:ext cx="8785225"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Haga clic para cambiar el estilo de título	</a:t>
            </a:r>
          </a:p>
        </p:txBody>
      </p:sp>
      <p:sp>
        <p:nvSpPr>
          <p:cNvPr id="44100" name="Rectangle 68"/>
          <p:cNvSpPr>
            <a:spLocks noGrp="1" noChangeArrowheads="1"/>
          </p:cNvSpPr>
          <p:nvPr>
            <p:ph type="body" idx="1"/>
          </p:nvPr>
        </p:nvSpPr>
        <p:spPr bwMode="auto">
          <a:xfrm>
            <a:off x="179388" y="1341438"/>
            <a:ext cx="8785225" cy="4784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4410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s-ES"/>
          </a:p>
        </p:txBody>
      </p:sp>
      <p:sp>
        <p:nvSpPr>
          <p:cNvPr id="4410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s-ES"/>
          </a:p>
        </p:txBody>
      </p:sp>
      <p:sp>
        <p:nvSpPr>
          <p:cNvPr id="4410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8E876490-CC19-41C9-80D4-C8771BCC2CD8}"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83779"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es.wikipedia.org/wiki/Imagen:JohnvonNeumann-LosAlamos.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hyperlink" Target="http://it.wikipedia.org/wiki/Immagine:Rel%C3%A63.jpg"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ctrTitle"/>
          </p:nvPr>
        </p:nvSpPr>
        <p:spPr/>
        <p:txBody>
          <a:bodyPr/>
          <a:lstStyle/>
          <a:p>
            <a:pPr eaLnBrk="1" hangingPunct="1">
              <a:defRPr/>
            </a:pPr>
            <a:r>
              <a:rPr lang="en-US" smtClean="0"/>
              <a:t>Organización del Computador 1</a:t>
            </a:r>
          </a:p>
        </p:txBody>
      </p:sp>
      <p:sp>
        <p:nvSpPr>
          <p:cNvPr id="90117" name="Rectangle 5"/>
          <p:cNvSpPr>
            <a:spLocks noGrp="1" noChangeArrowheads="1"/>
          </p:cNvSpPr>
          <p:nvPr>
            <p:ph type="subTitle" idx="1"/>
          </p:nvPr>
        </p:nvSpPr>
        <p:spPr/>
        <p:txBody>
          <a:bodyPr/>
          <a:lstStyle/>
          <a:p>
            <a:pPr eaLnBrk="1" hangingPunct="1">
              <a:defRPr/>
            </a:pPr>
            <a:r>
              <a:rPr lang="en-US" smtClean="0"/>
              <a:t>Historia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CL" smtClean="0">
                <a:solidFill>
                  <a:schemeClr val="folHlink"/>
                </a:solidFill>
                <a:effectLst/>
              </a:rPr>
              <a:t>ENIAC (1946)</a:t>
            </a:r>
            <a:endParaRPr lang="es-AR" smtClean="0">
              <a:solidFill>
                <a:schemeClr val="folHlink"/>
              </a:solidFill>
              <a:effectLst/>
            </a:endParaRPr>
          </a:p>
        </p:txBody>
      </p:sp>
      <p:sp>
        <p:nvSpPr>
          <p:cNvPr id="98307" name="Rectangle 3"/>
          <p:cNvSpPr>
            <a:spLocks noGrp="1" noChangeArrowheads="1"/>
          </p:cNvSpPr>
          <p:nvPr>
            <p:ph type="body" idx="1"/>
          </p:nvPr>
        </p:nvSpPr>
        <p:spPr>
          <a:xfrm>
            <a:off x="36513" y="1341438"/>
            <a:ext cx="8496300" cy="1366837"/>
          </a:xfrm>
        </p:spPr>
        <p:txBody>
          <a:bodyPr/>
          <a:lstStyle/>
          <a:p>
            <a:pPr eaLnBrk="1" hangingPunct="1">
              <a:lnSpc>
                <a:spcPct val="80000"/>
              </a:lnSpc>
              <a:buFont typeface="Wingdings" pitchFamily="-107" charset="2"/>
              <a:buChar char="Ø"/>
              <a:defRPr/>
            </a:pPr>
            <a:r>
              <a:rPr lang="es-AR" sz="2500" smtClean="0"/>
              <a:t>Electronic Numerical Integrator and Computer</a:t>
            </a:r>
          </a:p>
          <a:p>
            <a:pPr lvl="1" eaLnBrk="1" hangingPunct="1">
              <a:lnSpc>
                <a:spcPct val="80000"/>
              </a:lnSpc>
              <a:buFont typeface="Wingdings" pitchFamily="-107" charset="2"/>
              <a:buChar char="l"/>
              <a:defRPr/>
            </a:pPr>
            <a:r>
              <a:rPr lang="es-AR" sz="2100" smtClean="0"/>
              <a:t>John Mauchly and J. Presper Eckert (Pennsylvania)</a:t>
            </a:r>
          </a:p>
          <a:p>
            <a:pPr eaLnBrk="1" hangingPunct="1">
              <a:lnSpc>
                <a:spcPct val="80000"/>
              </a:lnSpc>
              <a:buFont typeface="Wingdings" pitchFamily="-107" charset="2"/>
              <a:buChar char="Ø"/>
              <a:defRPr/>
            </a:pPr>
            <a:r>
              <a:rPr lang="es-AR" sz="2500" smtClean="0"/>
              <a:t>Primera computadora de propósito general</a:t>
            </a:r>
          </a:p>
          <a:p>
            <a:pPr eaLnBrk="1" hangingPunct="1">
              <a:lnSpc>
                <a:spcPct val="80000"/>
              </a:lnSpc>
              <a:buFont typeface="Wingdings" pitchFamily="-107" charset="2"/>
              <a:buChar char="Ø"/>
              <a:defRPr/>
            </a:pPr>
            <a:r>
              <a:rPr lang="es-AR" sz="2500" smtClean="0"/>
              <a:t>Se programaba “cableando”</a:t>
            </a:r>
          </a:p>
          <a:p>
            <a:pPr eaLnBrk="1" hangingPunct="1">
              <a:lnSpc>
                <a:spcPct val="80000"/>
              </a:lnSpc>
              <a:buFont typeface="Wingdings" pitchFamily="-107" charset="2"/>
              <a:buChar char="Ø"/>
              <a:defRPr/>
            </a:pPr>
            <a:endParaRPr lang="es-AR" sz="2500" smtClean="0"/>
          </a:p>
        </p:txBody>
      </p:sp>
      <p:pic>
        <p:nvPicPr>
          <p:cNvPr id="20484" name="Picture 5" descr="eniac"/>
          <p:cNvPicPr>
            <a:picLocks noChangeAspect="1" noChangeArrowheads="1"/>
          </p:cNvPicPr>
          <p:nvPr/>
        </p:nvPicPr>
        <p:blipFill>
          <a:blip r:embed="rId3" cstate="print"/>
          <a:srcRect/>
          <a:stretch>
            <a:fillRect/>
          </a:stretch>
        </p:blipFill>
        <p:spPr bwMode="auto">
          <a:xfrm>
            <a:off x="4211638" y="2838450"/>
            <a:ext cx="4932362" cy="3975100"/>
          </a:xfrm>
          <a:prstGeom prst="rect">
            <a:avLst/>
          </a:prstGeom>
          <a:noFill/>
          <a:ln w="9525">
            <a:noFill/>
            <a:miter lim="800000"/>
            <a:headEnd/>
            <a:tailEnd/>
          </a:ln>
        </p:spPr>
      </p:pic>
      <p:sp>
        <p:nvSpPr>
          <p:cNvPr id="98310" name="Rectangle 6"/>
          <p:cNvSpPr>
            <a:spLocks noChangeArrowheads="1"/>
          </p:cNvSpPr>
          <p:nvPr/>
        </p:nvSpPr>
        <p:spPr bwMode="auto">
          <a:xfrm>
            <a:off x="179388" y="2997200"/>
            <a:ext cx="4032250" cy="3455988"/>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80000"/>
              <a:buFont typeface="Wingdings" pitchFamily="-107" charset="2"/>
              <a:buChar char="Ø"/>
              <a:defRPr/>
            </a:pPr>
            <a:r>
              <a:rPr lang="es-AR" sz="2100">
                <a:effectLst>
                  <a:outerShdw blurRad="38100" dist="38100" dir="2700000" algn="tl">
                    <a:srgbClr val="000000"/>
                  </a:outerShdw>
                </a:effectLst>
              </a:rPr>
              <a:t>Construida entre 1943-1946 </a:t>
            </a:r>
            <a:br>
              <a:rPr lang="es-AR" sz="2100">
                <a:effectLst>
                  <a:outerShdw blurRad="38100" dist="38100" dir="2700000" algn="tl">
                    <a:srgbClr val="000000"/>
                  </a:outerShdw>
                </a:effectLst>
              </a:rPr>
            </a:br>
            <a:r>
              <a:rPr lang="es-AR" sz="2100">
                <a:effectLst>
                  <a:outerShdw blurRad="38100" dist="38100" dir="2700000" algn="tl">
                    <a:srgbClr val="000000"/>
                  </a:outerShdw>
                </a:effectLst>
              </a:rPr>
              <a:t>para calcular trayectoria de </a:t>
            </a:r>
            <a:br>
              <a:rPr lang="es-AR" sz="2100">
                <a:effectLst>
                  <a:outerShdw blurRad="38100" dist="38100" dir="2700000" algn="tl">
                    <a:srgbClr val="000000"/>
                  </a:outerShdw>
                </a:effectLst>
              </a:rPr>
            </a:br>
            <a:r>
              <a:rPr lang="es-AR" sz="2100">
                <a:effectLst>
                  <a:outerShdw blurRad="38100" dist="38100" dir="2700000" algn="tl">
                    <a:srgbClr val="000000"/>
                  </a:outerShdw>
                </a:effectLst>
              </a:rPr>
              <a:t>las misíles.</a:t>
            </a:r>
          </a:p>
          <a:p>
            <a:pPr marL="342900" indent="-342900">
              <a:lnSpc>
                <a:spcPct val="80000"/>
              </a:lnSpc>
              <a:spcBef>
                <a:spcPct val="20000"/>
              </a:spcBef>
              <a:buClr>
                <a:schemeClr val="hlink"/>
              </a:buClr>
              <a:buSzPct val="80000"/>
              <a:buFont typeface="Wingdings" pitchFamily="-107" charset="2"/>
              <a:buChar char="Ø"/>
              <a:defRPr/>
            </a:pPr>
            <a:r>
              <a:rPr lang="es-AR" sz="1900">
                <a:effectLst>
                  <a:outerShdw blurRad="38100" dist="38100" dir="2700000" algn="tl">
                    <a:srgbClr val="000000"/>
                  </a:outerShdw>
                </a:effectLst>
              </a:rPr>
              <a:t>Pero se terminó tarde…</a:t>
            </a:r>
          </a:p>
          <a:p>
            <a:pPr marL="742950" lvl="1" indent="-285750">
              <a:lnSpc>
                <a:spcPct val="80000"/>
              </a:lnSpc>
              <a:spcBef>
                <a:spcPct val="20000"/>
              </a:spcBef>
              <a:buClr>
                <a:schemeClr val="tx2"/>
              </a:buClr>
              <a:buSzPct val="50000"/>
              <a:buFont typeface="Wingdings" pitchFamily="-107" charset="2"/>
              <a:buChar char="l"/>
              <a:defRPr/>
            </a:pPr>
            <a:endParaRPr lang="es-AR" sz="1900">
              <a:effectLst>
                <a:outerShdw blurRad="38100" dist="38100" dir="2700000" algn="tl">
                  <a:srgbClr val="000000"/>
                </a:outerShdw>
              </a:effectLst>
            </a:endParaRPr>
          </a:p>
          <a:p>
            <a:pPr marL="342900" indent="-342900">
              <a:lnSpc>
                <a:spcPct val="80000"/>
              </a:lnSpc>
              <a:spcBef>
                <a:spcPct val="20000"/>
              </a:spcBef>
              <a:buClr>
                <a:schemeClr val="hlink"/>
              </a:buClr>
              <a:buSzPct val="80000"/>
              <a:buFont typeface="Wingdings" pitchFamily="-107" charset="2"/>
              <a:buChar char="Ø"/>
              <a:defRPr/>
            </a:pPr>
            <a:r>
              <a:rPr lang="es-AR" sz="2100">
                <a:effectLst>
                  <a:outerShdw blurRad="38100" dist="38100" dir="2700000" algn="tl">
                    <a:srgbClr val="000000"/>
                  </a:outerShdw>
                </a:effectLst>
              </a:rPr>
              <a:t>Von Newman participó de </a:t>
            </a:r>
            <a:br>
              <a:rPr lang="es-AR" sz="2100">
                <a:effectLst>
                  <a:outerShdw blurRad="38100" dist="38100" dir="2700000" algn="tl">
                    <a:srgbClr val="000000"/>
                  </a:outerShdw>
                </a:effectLst>
              </a:rPr>
            </a:br>
            <a:r>
              <a:rPr lang="es-AR" sz="2100">
                <a:effectLst>
                  <a:outerShdw blurRad="38100" dist="38100" dir="2700000" algn="tl">
                    <a:srgbClr val="000000"/>
                  </a:outerShdw>
                </a:effectLst>
              </a:rPr>
              <a:t>las últimas etapas del </a:t>
            </a:r>
            <a:br>
              <a:rPr lang="es-AR" sz="2100">
                <a:effectLst>
                  <a:outerShdw blurRad="38100" dist="38100" dir="2700000" algn="tl">
                    <a:srgbClr val="000000"/>
                  </a:outerShdw>
                </a:effectLst>
              </a:rPr>
            </a:br>
            <a:r>
              <a:rPr lang="es-AR" sz="2100">
                <a:effectLst>
                  <a:outerShdw blurRad="38100" dist="38100" dir="2700000" algn="tl">
                    <a:srgbClr val="000000"/>
                  </a:outerShdw>
                </a:effectLst>
              </a:rPr>
              <a:t>proyecto</a:t>
            </a:r>
          </a:p>
          <a:p>
            <a:pPr marL="342900" indent="-342900">
              <a:lnSpc>
                <a:spcPct val="80000"/>
              </a:lnSpc>
              <a:spcBef>
                <a:spcPct val="20000"/>
              </a:spcBef>
              <a:buClr>
                <a:schemeClr val="hlink"/>
              </a:buClr>
              <a:buSzPct val="80000"/>
              <a:buFont typeface="Wingdings" pitchFamily="-107" charset="2"/>
              <a:buChar char="Ø"/>
              <a:defRPr/>
            </a:pPr>
            <a:endParaRPr lang="es-AR" sz="2100">
              <a:effectLst>
                <a:outerShdw blurRad="38100" dist="38100" dir="2700000" algn="tl">
                  <a:srgbClr val="000000"/>
                </a:outerShdw>
              </a:effectLst>
            </a:endParaRPr>
          </a:p>
          <a:p>
            <a:pPr marL="342900" indent="-342900">
              <a:lnSpc>
                <a:spcPct val="80000"/>
              </a:lnSpc>
              <a:spcBef>
                <a:spcPct val="20000"/>
              </a:spcBef>
              <a:buClr>
                <a:schemeClr val="hlink"/>
              </a:buClr>
              <a:buSzPct val="80000"/>
              <a:buFont typeface="Wingdings" pitchFamily="-107" charset="2"/>
              <a:buChar char="Ø"/>
              <a:defRPr/>
            </a:pPr>
            <a:r>
              <a:rPr lang="es-AR" sz="2100">
                <a:effectLst>
                  <a:outerShdw blurRad="38100" dist="38100" dir="2700000" algn="tl">
                    <a:srgbClr val="000000"/>
                  </a:outerShdw>
                </a:effectLst>
              </a:rPr>
              <a:t>Se usó hasta 1955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s-AR" smtClean="0"/>
              <a:t>ENIAC - Detalles</a:t>
            </a:r>
          </a:p>
        </p:txBody>
      </p:sp>
      <p:sp>
        <p:nvSpPr>
          <p:cNvPr id="145411" name="Rectangle 3"/>
          <p:cNvSpPr>
            <a:spLocks noGrp="1" noChangeArrowheads="1"/>
          </p:cNvSpPr>
          <p:nvPr>
            <p:ph type="body" idx="1"/>
          </p:nvPr>
        </p:nvSpPr>
        <p:spPr/>
        <p:txBody>
          <a:bodyPr/>
          <a:lstStyle/>
          <a:p>
            <a:pPr eaLnBrk="1" hangingPunct="1">
              <a:buFont typeface="Wingdings" pitchFamily="-107" charset="2"/>
              <a:buChar char="Ø"/>
              <a:defRPr/>
            </a:pPr>
            <a:r>
              <a:rPr lang="es-AR" sz="2800" smtClean="0"/>
              <a:t>Decimal (no binaria)</a:t>
            </a:r>
          </a:p>
          <a:p>
            <a:pPr eaLnBrk="1" hangingPunct="1">
              <a:buFont typeface="Wingdings" pitchFamily="-107" charset="2"/>
              <a:buChar char="Ø"/>
              <a:defRPr/>
            </a:pPr>
            <a:r>
              <a:rPr lang="es-AR" sz="2800" smtClean="0"/>
              <a:t>20 acumuladores de 10 dígitos</a:t>
            </a:r>
          </a:p>
          <a:p>
            <a:pPr eaLnBrk="1" hangingPunct="1">
              <a:buFont typeface="Wingdings" pitchFamily="-107" charset="2"/>
              <a:buChar char="Ø"/>
              <a:defRPr/>
            </a:pPr>
            <a:r>
              <a:rPr lang="es-AR" sz="2800" smtClean="0"/>
              <a:t>Programada manualmente usando switches</a:t>
            </a:r>
          </a:p>
          <a:p>
            <a:pPr eaLnBrk="1" hangingPunct="1">
              <a:buFont typeface="Wingdings" pitchFamily="-107" charset="2"/>
              <a:buChar char="Ø"/>
              <a:defRPr/>
            </a:pPr>
            <a:r>
              <a:rPr lang="es-AR" sz="2800" smtClean="0"/>
              <a:t>18,000 válvulas</a:t>
            </a:r>
          </a:p>
          <a:p>
            <a:pPr eaLnBrk="1" hangingPunct="1">
              <a:buFont typeface="Wingdings" pitchFamily="-107" charset="2"/>
              <a:buChar char="Ø"/>
              <a:defRPr/>
            </a:pPr>
            <a:r>
              <a:rPr lang="es-AR" sz="2800" smtClean="0"/>
              <a:t>30 toneladas !</a:t>
            </a:r>
          </a:p>
          <a:p>
            <a:pPr eaLnBrk="1" hangingPunct="1">
              <a:buFont typeface="Wingdings" pitchFamily="-107" charset="2"/>
              <a:buChar char="Ø"/>
              <a:defRPr/>
            </a:pPr>
            <a:r>
              <a:rPr lang="es-AR" sz="2800" smtClean="0"/>
              <a:t>2.40 m ancho x 30 m largo !</a:t>
            </a:r>
          </a:p>
          <a:p>
            <a:pPr eaLnBrk="1" hangingPunct="1">
              <a:buFont typeface="Wingdings" pitchFamily="-107" charset="2"/>
              <a:buChar char="Ø"/>
              <a:defRPr/>
            </a:pPr>
            <a:r>
              <a:rPr lang="es-AR" sz="2800" smtClean="0"/>
              <a:t>140 kW de consumo</a:t>
            </a:r>
          </a:p>
          <a:p>
            <a:pPr eaLnBrk="1" hangingPunct="1">
              <a:buFont typeface="Wingdings" pitchFamily="-107" charset="2"/>
              <a:buChar char="Ø"/>
              <a:defRPr/>
            </a:pPr>
            <a:r>
              <a:rPr lang="es-AR" sz="2800" smtClean="0"/>
              <a:t>5,000 adiciones por segundo</a:t>
            </a:r>
          </a:p>
          <a:p>
            <a:pPr eaLnBrk="1" hangingPunct="1">
              <a:buFont typeface="Wingdings" pitchFamily="-107" charset="2"/>
              <a:buChar char="Ø"/>
              <a:defRPr/>
            </a:pPr>
            <a:r>
              <a:rPr lang="es-AR" sz="2800" smtClean="0"/>
              <a:t>500 Flops</a:t>
            </a:r>
          </a:p>
          <a:p>
            <a:pPr eaLnBrk="1" hangingPunct="1">
              <a:buFont typeface="Wingdings" pitchFamily="-107" charset="2"/>
              <a:buNone/>
              <a:defRPr/>
            </a:pPr>
            <a:endParaRPr lang="es-AR"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Grp="1" noChangeAspect="1" noChangeArrowheads="1"/>
          </p:cNvPicPr>
          <p:nvPr>
            <p:ph idx="1"/>
          </p:nvPr>
        </p:nvPicPr>
        <p:blipFill>
          <a:blip r:embed="rId3" cstate="print"/>
          <a:srcRect/>
          <a:stretch>
            <a:fillRect/>
          </a:stretch>
        </p:blipFill>
        <p:spPr>
          <a:xfrm>
            <a:off x="2211388" y="0"/>
            <a:ext cx="5311775" cy="67421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defRPr/>
            </a:pPr>
            <a:r>
              <a:rPr lang="es-ES" smtClean="0"/>
              <a:t>El modelo de von Neumann</a:t>
            </a:r>
            <a:endParaRPr lang="es-AR" smtClean="0"/>
          </a:p>
        </p:txBody>
      </p:sp>
      <p:sp>
        <p:nvSpPr>
          <p:cNvPr id="374787" name="Rectangle 3"/>
          <p:cNvSpPr>
            <a:spLocks noGrp="1" noChangeArrowheads="1"/>
          </p:cNvSpPr>
          <p:nvPr>
            <p:ph type="body" sz="half" idx="1"/>
          </p:nvPr>
        </p:nvSpPr>
        <p:spPr>
          <a:xfrm>
            <a:off x="179388" y="1341438"/>
            <a:ext cx="3816350" cy="3100387"/>
          </a:xfrm>
        </p:spPr>
        <p:txBody>
          <a:bodyPr/>
          <a:lstStyle/>
          <a:p>
            <a:pPr eaLnBrk="1" hangingPunct="1">
              <a:lnSpc>
                <a:spcPct val="90000"/>
              </a:lnSpc>
              <a:buFont typeface="Wingdings" pitchFamily="-107" charset="2"/>
              <a:buChar char="Ø"/>
              <a:defRPr/>
            </a:pPr>
            <a:r>
              <a:rPr lang="es-AR" sz="2400" smtClean="0"/>
              <a:t>Antes: programar era conectar cables…</a:t>
            </a:r>
          </a:p>
          <a:p>
            <a:pPr eaLnBrk="1" hangingPunct="1">
              <a:lnSpc>
                <a:spcPct val="90000"/>
              </a:lnSpc>
              <a:buFont typeface="Wingdings" pitchFamily="-107" charset="2"/>
              <a:buChar char="Ø"/>
              <a:defRPr/>
            </a:pPr>
            <a:r>
              <a:rPr lang="es-AR" sz="2400" smtClean="0"/>
              <a:t>Hacer programas era mas una cuestión de ingeniería electrónica</a:t>
            </a:r>
          </a:p>
          <a:p>
            <a:pPr eaLnBrk="1" hangingPunct="1">
              <a:lnSpc>
                <a:spcPct val="90000"/>
              </a:lnSpc>
              <a:buFont typeface="Wingdings" pitchFamily="-107" charset="2"/>
              <a:buChar char="Ø"/>
              <a:defRPr/>
            </a:pPr>
            <a:r>
              <a:rPr lang="es-AR" sz="2400" smtClean="0"/>
              <a:t>Cada vez que había que calcular algo distinto había que reconectar todo.</a:t>
            </a:r>
          </a:p>
        </p:txBody>
      </p:sp>
      <p:pic>
        <p:nvPicPr>
          <p:cNvPr id="23556" name="Picture 4" descr="Eniacw"/>
          <p:cNvPicPr>
            <a:picLocks noGrp="1" noChangeAspect="1" noChangeArrowheads="1"/>
          </p:cNvPicPr>
          <p:nvPr>
            <p:ph sz="half" idx="2"/>
          </p:nvPr>
        </p:nvPicPr>
        <p:blipFill>
          <a:blip r:embed="rId3" cstate="print"/>
          <a:srcRect l="21893"/>
          <a:stretch>
            <a:fillRect/>
          </a:stretch>
        </p:blipFill>
        <p:spPr>
          <a:xfrm>
            <a:off x="3851275" y="1409700"/>
            <a:ext cx="4892675" cy="2862263"/>
          </a:xfrm>
          <a:noFill/>
        </p:spPr>
      </p:pic>
      <p:sp>
        <p:nvSpPr>
          <p:cNvPr id="374789" name="Rectangle 5"/>
          <p:cNvSpPr>
            <a:spLocks noChangeArrowheads="1"/>
          </p:cNvSpPr>
          <p:nvPr/>
        </p:nvSpPr>
        <p:spPr bwMode="auto">
          <a:xfrm>
            <a:off x="250825" y="4470400"/>
            <a:ext cx="7345363" cy="147955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80000"/>
              <a:buFont typeface="Wingdings" pitchFamily="-107" charset="2"/>
              <a:buChar char="Ø"/>
              <a:defRPr/>
            </a:pPr>
            <a:r>
              <a:rPr lang="es-AR" sz="2400">
                <a:effectLst>
                  <a:outerShdw blurRad="38100" dist="38100" dir="2700000" algn="tl">
                    <a:srgbClr val="000000"/>
                  </a:outerShdw>
                </a:effectLst>
              </a:rPr>
              <a:t>Mauchly y Eckert (ENIAC) documentaron la idea de </a:t>
            </a:r>
            <a:r>
              <a:rPr lang="es-AR" sz="2400" b="1">
                <a:effectLst>
                  <a:outerShdw blurRad="38100" dist="38100" dir="2700000" algn="tl">
                    <a:srgbClr val="000000"/>
                  </a:outerShdw>
                </a:effectLst>
              </a:rPr>
              <a:t>almacenar programas</a:t>
            </a:r>
            <a:r>
              <a:rPr lang="es-AR" sz="2400">
                <a:effectLst>
                  <a:outerShdw blurRad="38100" dist="38100" dir="2700000" algn="tl">
                    <a:srgbClr val="000000"/>
                  </a:outerShdw>
                </a:effectLst>
              </a:rPr>
              <a:t> como base de la EDVAC</a:t>
            </a:r>
          </a:p>
          <a:p>
            <a:pPr marL="342900" indent="-342900">
              <a:lnSpc>
                <a:spcPct val="90000"/>
              </a:lnSpc>
              <a:spcBef>
                <a:spcPct val="20000"/>
              </a:spcBef>
              <a:buClr>
                <a:schemeClr val="hlink"/>
              </a:buClr>
              <a:buSzPct val="80000"/>
              <a:buFont typeface="Wingdings" pitchFamily="-107" charset="2"/>
              <a:buChar char="Ø"/>
              <a:defRPr/>
            </a:pPr>
            <a:r>
              <a:rPr lang="es-AR" sz="2400">
                <a:effectLst>
                  <a:outerShdw blurRad="38100" dist="38100" dir="2700000" algn="tl">
                    <a:srgbClr val="000000"/>
                  </a:outerShdw>
                </a:effectLst>
              </a:rPr>
              <a:t>Pero no lo publicaron…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eaLnBrk="1" hangingPunct="1">
              <a:defRPr/>
            </a:pPr>
            <a:r>
              <a:rPr lang="en-US" smtClean="0"/>
              <a:t>John Von Neumann</a:t>
            </a:r>
          </a:p>
        </p:txBody>
      </p:sp>
      <p:sp>
        <p:nvSpPr>
          <p:cNvPr id="376835" name="Rectangle 3"/>
          <p:cNvSpPr>
            <a:spLocks noGrp="1" noChangeArrowheads="1"/>
          </p:cNvSpPr>
          <p:nvPr>
            <p:ph type="body" idx="1"/>
          </p:nvPr>
        </p:nvSpPr>
        <p:spPr>
          <a:xfrm>
            <a:off x="179388" y="1809750"/>
            <a:ext cx="6264275" cy="3981450"/>
          </a:xfrm>
        </p:spPr>
        <p:txBody>
          <a:bodyPr/>
          <a:lstStyle/>
          <a:p>
            <a:pPr eaLnBrk="1" hangingPunct="1">
              <a:buFont typeface="Wingdings" pitchFamily="-107" charset="2"/>
              <a:buChar char="Ø"/>
              <a:defRPr/>
            </a:pPr>
            <a:r>
              <a:rPr lang="es-AR" smtClean="0"/>
              <a:t>1903 (Hungría) – 1957</a:t>
            </a:r>
          </a:p>
          <a:p>
            <a:pPr eaLnBrk="1" hangingPunct="1">
              <a:buFont typeface="Wingdings" pitchFamily="-107" charset="2"/>
              <a:buChar char="Ø"/>
              <a:defRPr/>
            </a:pPr>
            <a:r>
              <a:rPr lang="es-AR" smtClean="0"/>
              <a:t>Dr. en matemática y química</a:t>
            </a:r>
          </a:p>
          <a:p>
            <a:pPr eaLnBrk="1" hangingPunct="1">
              <a:buFont typeface="Wingdings" pitchFamily="-107" charset="2"/>
              <a:buChar char="Ø"/>
              <a:defRPr/>
            </a:pPr>
            <a:r>
              <a:rPr lang="es-AR" smtClean="0"/>
              <a:t>Publicó y publicitó la idea de </a:t>
            </a:r>
            <a:r>
              <a:rPr lang="es-AR" b="1" smtClean="0"/>
              <a:t>programa almacenado en memoria</a:t>
            </a:r>
          </a:p>
          <a:p>
            <a:pPr eaLnBrk="1" hangingPunct="1">
              <a:buFont typeface="Wingdings" pitchFamily="-107" charset="2"/>
              <a:buChar char="Ø"/>
              <a:defRPr/>
            </a:pPr>
            <a:r>
              <a:rPr lang="es-AR" smtClean="0"/>
              <a:t>Hay quienes dicen que no fue idea suya</a:t>
            </a:r>
          </a:p>
          <a:p>
            <a:pPr eaLnBrk="1" hangingPunct="1">
              <a:buFont typeface="Wingdings" pitchFamily="-107" charset="2"/>
              <a:buNone/>
              <a:defRPr/>
            </a:pPr>
            <a:endParaRPr lang="es-AR" smtClean="0"/>
          </a:p>
        </p:txBody>
      </p:sp>
      <p:pic>
        <p:nvPicPr>
          <p:cNvPr id="24580" name="Picture 4" descr="John Von Neumann">
            <a:hlinkClick r:id="rId3" tooltip="John Von Neumann"/>
          </p:cNvPr>
          <p:cNvPicPr>
            <a:picLocks noChangeAspect="1" noChangeArrowheads="1"/>
          </p:cNvPicPr>
          <p:nvPr/>
        </p:nvPicPr>
        <p:blipFill>
          <a:blip r:embed="rId4" cstate="print"/>
          <a:srcRect/>
          <a:stretch>
            <a:fillRect/>
          </a:stretch>
        </p:blipFill>
        <p:spPr bwMode="auto">
          <a:xfrm>
            <a:off x="6516688" y="1341438"/>
            <a:ext cx="238125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GB" smtClean="0"/>
              <a:t>von Neumann/Turing</a:t>
            </a:r>
          </a:p>
        </p:txBody>
      </p:sp>
      <p:sp>
        <p:nvSpPr>
          <p:cNvPr id="378883" name="Rectangle 3"/>
          <p:cNvSpPr>
            <a:spLocks noGrp="1" noChangeArrowheads="1"/>
          </p:cNvSpPr>
          <p:nvPr>
            <p:ph type="body" idx="1"/>
          </p:nvPr>
        </p:nvSpPr>
        <p:spPr>
          <a:xfrm>
            <a:off x="179388" y="1811338"/>
            <a:ext cx="8785225" cy="4513262"/>
          </a:xfrm>
        </p:spPr>
        <p:txBody>
          <a:bodyPr/>
          <a:lstStyle/>
          <a:p>
            <a:pPr eaLnBrk="1" hangingPunct="1">
              <a:buFont typeface="Wingdings" pitchFamily="-107" charset="2"/>
              <a:buChar char="Ø"/>
              <a:defRPr/>
            </a:pPr>
            <a:r>
              <a:rPr lang="es-AR" smtClean="0"/>
              <a:t>Los datos y programas se almacenan en una misma memoria de lectura-escritura</a:t>
            </a:r>
          </a:p>
          <a:p>
            <a:pPr eaLnBrk="1" hangingPunct="1">
              <a:buFont typeface="Wingdings" pitchFamily="-107" charset="2"/>
              <a:buChar char="Ø"/>
              <a:defRPr/>
            </a:pPr>
            <a:r>
              <a:rPr lang="es-AR" smtClean="0"/>
              <a:t>Los contenidos de esta memoria se direccionan indicando su posición sin importar su tipo</a:t>
            </a:r>
          </a:p>
          <a:p>
            <a:pPr eaLnBrk="1" hangingPunct="1">
              <a:buFont typeface="Wingdings" pitchFamily="-107" charset="2"/>
              <a:buChar char="Ø"/>
              <a:defRPr/>
            </a:pPr>
            <a:r>
              <a:rPr lang="es-AR" smtClean="0"/>
              <a:t>Ejecución en secuencia (salvo que se indique lo contrario)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CL" smtClean="0">
                <a:solidFill>
                  <a:schemeClr val="folHlink"/>
                </a:solidFill>
                <a:effectLst/>
              </a:rPr>
              <a:t>Manchester Mark I (1948)</a:t>
            </a:r>
            <a:endParaRPr lang="es-AR" smtClean="0">
              <a:solidFill>
                <a:schemeClr val="folHlink"/>
              </a:solidFill>
              <a:effectLst/>
            </a:endParaRPr>
          </a:p>
        </p:txBody>
      </p:sp>
      <p:pic>
        <p:nvPicPr>
          <p:cNvPr id="26627" name="Picture 5" descr="manchest"/>
          <p:cNvPicPr>
            <a:picLocks noChangeAspect="1" noChangeArrowheads="1"/>
          </p:cNvPicPr>
          <p:nvPr/>
        </p:nvPicPr>
        <p:blipFill>
          <a:blip r:embed="rId3" cstate="print"/>
          <a:srcRect/>
          <a:stretch>
            <a:fillRect/>
          </a:stretch>
        </p:blipFill>
        <p:spPr bwMode="auto">
          <a:xfrm>
            <a:off x="196850" y="1339850"/>
            <a:ext cx="5975350" cy="4756150"/>
          </a:xfrm>
          <a:prstGeom prst="rect">
            <a:avLst/>
          </a:prstGeom>
          <a:noFill/>
          <a:ln w="9525">
            <a:noFill/>
            <a:miter lim="800000"/>
            <a:headEnd/>
            <a:tailEnd/>
          </a:ln>
        </p:spPr>
      </p:pic>
      <p:sp>
        <p:nvSpPr>
          <p:cNvPr id="26628" name="Rectangle 6"/>
          <p:cNvSpPr>
            <a:spLocks noChangeArrowheads="1"/>
          </p:cNvSpPr>
          <p:nvPr/>
        </p:nvSpPr>
        <p:spPr bwMode="auto">
          <a:xfrm>
            <a:off x="6291263" y="2416175"/>
            <a:ext cx="2700337" cy="2536825"/>
          </a:xfrm>
          <a:prstGeom prst="rect">
            <a:avLst/>
          </a:prstGeom>
          <a:noFill/>
          <a:ln w="9525">
            <a:noFill/>
            <a:miter lim="800000"/>
            <a:headEnd/>
            <a:tailEnd/>
          </a:ln>
        </p:spPr>
        <p:txBody>
          <a:bodyPr anchor="ctr">
            <a:spAutoFit/>
          </a:bodyPr>
          <a:lstStyle/>
          <a:p>
            <a:pPr eaLnBrk="0" hangingPunct="0"/>
            <a:r>
              <a:rPr lang="de-DE" sz="1600" b="1">
                <a:solidFill>
                  <a:schemeClr val="hlink"/>
                </a:solidFill>
              </a:rPr>
              <a:t>También llamada </a:t>
            </a:r>
            <a:r>
              <a:rPr lang="de-DE" sz="1600" b="1"/>
              <a:t>Baby</a:t>
            </a:r>
          </a:p>
          <a:p>
            <a:pPr eaLnBrk="0" hangingPunct="0"/>
            <a:r>
              <a:rPr lang="de-DE" sz="1600" b="1">
                <a:solidFill>
                  <a:schemeClr val="hlink"/>
                </a:solidFill>
              </a:rPr>
              <a:t>Usada para demostrar el concepto de programa almacenado</a:t>
            </a:r>
          </a:p>
          <a:p>
            <a:pPr eaLnBrk="0" hangingPunct="0"/>
            <a:endParaRPr lang="de-DE" sz="1600" b="1">
              <a:solidFill>
                <a:schemeClr val="hlink"/>
              </a:solidFill>
            </a:endParaRPr>
          </a:p>
          <a:p>
            <a:pPr eaLnBrk="0" hangingPunct="0"/>
            <a:r>
              <a:rPr lang="de-DE" sz="1600" b="1">
                <a:solidFill>
                  <a:schemeClr val="hlink"/>
                </a:solidFill>
              </a:rPr>
              <a:t>En 1948 se contrató a Turing para el desarrolo de un lenguaje de programación para la máquina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s-ES" smtClean="0"/>
              <a:t>Primer programa de la HM1</a:t>
            </a:r>
            <a:endParaRPr lang="es-AR" smtClean="0"/>
          </a:p>
        </p:txBody>
      </p:sp>
      <p:sp>
        <p:nvSpPr>
          <p:cNvPr id="201731" name="Rectangle 3"/>
          <p:cNvSpPr>
            <a:spLocks noGrp="1" noChangeArrowheads="1"/>
          </p:cNvSpPr>
          <p:nvPr>
            <p:ph type="body" idx="1"/>
          </p:nvPr>
        </p:nvSpPr>
        <p:spPr>
          <a:xfrm>
            <a:off x="179388" y="1341438"/>
            <a:ext cx="4176712" cy="4784725"/>
          </a:xfrm>
        </p:spPr>
        <p:txBody>
          <a:bodyPr/>
          <a:lstStyle/>
          <a:p>
            <a:pPr eaLnBrk="1" hangingPunct="1">
              <a:buFont typeface="Wingdings" pitchFamily="-107" charset="2"/>
              <a:buNone/>
              <a:defRPr/>
            </a:pPr>
            <a:r>
              <a:rPr lang="es-AR" sz="1400" smtClean="0"/>
              <a:t>000   </a:t>
            </a:r>
            <a:r>
              <a:rPr lang="es-AR" sz="1400" i="1" smtClean="0"/>
              <a:t>CI = S</a:t>
            </a:r>
            <a:r>
              <a:rPr lang="es-AR" sz="1400" smtClean="0"/>
              <a:t>  </a:t>
            </a:r>
          </a:p>
          <a:p>
            <a:pPr eaLnBrk="1" hangingPunct="1">
              <a:buFont typeface="Wingdings" pitchFamily="-107" charset="2"/>
              <a:buNone/>
              <a:defRPr/>
            </a:pPr>
            <a:r>
              <a:rPr lang="es-AR" sz="1400" smtClean="0"/>
              <a:t>001   </a:t>
            </a:r>
            <a:r>
              <a:rPr lang="es-AR" sz="1400" i="1" smtClean="0"/>
              <a:t>A = A - S</a:t>
            </a:r>
            <a:r>
              <a:rPr lang="es-AR" sz="1400" smtClean="0"/>
              <a:t>  </a:t>
            </a:r>
          </a:p>
          <a:p>
            <a:pPr eaLnBrk="1" hangingPunct="1">
              <a:buFont typeface="Wingdings" pitchFamily="-107" charset="2"/>
              <a:buNone/>
              <a:defRPr/>
            </a:pPr>
            <a:r>
              <a:rPr lang="es-AR" sz="1400" smtClean="0"/>
              <a:t>010   </a:t>
            </a:r>
            <a:r>
              <a:rPr lang="es-AR" sz="1400" i="1" smtClean="0"/>
              <a:t>A = - S</a:t>
            </a:r>
            <a:r>
              <a:rPr lang="es-AR" sz="1400" smtClean="0"/>
              <a:t>  </a:t>
            </a:r>
          </a:p>
          <a:p>
            <a:pPr eaLnBrk="1" hangingPunct="1">
              <a:buFont typeface="Wingdings" pitchFamily="-107" charset="2"/>
              <a:buNone/>
              <a:defRPr/>
            </a:pPr>
            <a:r>
              <a:rPr lang="es-AR" sz="1400" smtClean="0"/>
              <a:t>011   </a:t>
            </a:r>
            <a:r>
              <a:rPr lang="es-AR" sz="1400" i="1" smtClean="0"/>
              <a:t>If A &lt; 0, CI = CI + 1</a:t>
            </a:r>
            <a:r>
              <a:rPr lang="es-AR" sz="1400" smtClean="0"/>
              <a:t>  </a:t>
            </a:r>
          </a:p>
          <a:p>
            <a:pPr eaLnBrk="1" hangingPunct="1">
              <a:buFont typeface="Wingdings" pitchFamily="-107" charset="2"/>
              <a:buNone/>
              <a:defRPr/>
            </a:pPr>
            <a:r>
              <a:rPr lang="es-AR" sz="1400" smtClean="0"/>
              <a:t>100   </a:t>
            </a:r>
            <a:r>
              <a:rPr lang="es-AR" sz="1400" i="1" smtClean="0"/>
              <a:t>CI = CI + S</a:t>
            </a:r>
            <a:r>
              <a:rPr lang="es-AR" sz="1400" smtClean="0"/>
              <a:t>  </a:t>
            </a:r>
          </a:p>
          <a:p>
            <a:pPr eaLnBrk="1" hangingPunct="1">
              <a:buFont typeface="Wingdings" pitchFamily="-107" charset="2"/>
              <a:buNone/>
              <a:defRPr/>
            </a:pPr>
            <a:r>
              <a:rPr lang="es-AR" sz="1400" smtClean="0"/>
              <a:t>101   </a:t>
            </a:r>
            <a:r>
              <a:rPr lang="es-AR" sz="1400" i="1" smtClean="0"/>
              <a:t>A = A - S</a:t>
            </a:r>
            <a:r>
              <a:rPr lang="es-AR" sz="1400" smtClean="0"/>
              <a:t>  </a:t>
            </a:r>
          </a:p>
          <a:p>
            <a:pPr eaLnBrk="1" hangingPunct="1">
              <a:buFont typeface="Wingdings" pitchFamily="-107" charset="2"/>
              <a:buNone/>
              <a:defRPr/>
            </a:pPr>
            <a:r>
              <a:rPr lang="es-AR" sz="1400" smtClean="0"/>
              <a:t>110   </a:t>
            </a:r>
            <a:r>
              <a:rPr lang="es-AR" sz="1400" i="1" smtClean="0"/>
              <a:t>S = A</a:t>
            </a:r>
            <a:r>
              <a:rPr lang="es-AR" sz="1400" smtClean="0"/>
              <a:t>  </a:t>
            </a:r>
          </a:p>
          <a:p>
            <a:pPr eaLnBrk="1" hangingPunct="1">
              <a:buFont typeface="Wingdings" pitchFamily="-107" charset="2"/>
              <a:buNone/>
              <a:defRPr/>
            </a:pPr>
            <a:r>
              <a:rPr lang="es-AR" sz="1400" smtClean="0"/>
              <a:t>111   </a:t>
            </a:r>
            <a:r>
              <a:rPr lang="es-AR" sz="1400" i="1" smtClean="0"/>
              <a:t>HALT</a:t>
            </a:r>
            <a:r>
              <a:rPr lang="es-AR" sz="1400" smtClean="0"/>
              <a:t> </a:t>
            </a:r>
          </a:p>
          <a:p>
            <a:pPr eaLnBrk="1" hangingPunct="1">
              <a:buFont typeface="Wingdings" pitchFamily="-107" charset="2"/>
              <a:buNone/>
              <a:defRPr/>
            </a:pPr>
            <a:endParaRPr lang="es-ES" sz="1400" smtClean="0"/>
          </a:p>
          <a:p>
            <a:pPr eaLnBrk="1" hangingPunct="1">
              <a:buFont typeface="Wingdings" pitchFamily="-107" charset="2"/>
              <a:buNone/>
              <a:defRPr/>
            </a:pPr>
            <a:r>
              <a:rPr lang="es-ES" sz="1600" smtClean="0"/>
              <a:t>Obtenía el máximo factor propio de A</a:t>
            </a:r>
            <a:endParaRPr lang="es-AR" sz="1600" smtClean="0"/>
          </a:p>
        </p:txBody>
      </p:sp>
      <p:pic>
        <p:nvPicPr>
          <p:cNvPr id="27652" name="Picture 6" descr="programa"/>
          <p:cNvPicPr>
            <a:picLocks noChangeAspect="1" noChangeArrowheads="1"/>
          </p:cNvPicPr>
          <p:nvPr/>
        </p:nvPicPr>
        <p:blipFill>
          <a:blip r:embed="rId3" cstate="print"/>
          <a:srcRect/>
          <a:stretch>
            <a:fillRect/>
          </a:stretch>
        </p:blipFill>
        <p:spPr bwMode="auto">
          <a:xfrm>
            <a:off x="3708400" y="1268413"/>
            <a:ext cx="517207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CL" smtClean="0">
                <a:solidFill>
                  <a:schemeClr val="folHlink"/>
                </a:solidFill>
                <a:effectLst/>
              </a:rPr>
              <a:t>UNIVAC (1949)</a:t>
            </a:r>
            <a:endParaRPr lang="es-AR" smtClean="0">
              <a:solidFill>
                <a:schemeClr val="folHlink"/>
              </a:solidFill>
              <a:effectLst/>
            </a:endParaRPr>
          </a:p>
        </p:txBody>
      </p:sp>
      <p:sp>
        <p:nvSpPr>
          <p:cNvPr id="99331" name="Rectangle 3"/>
          <p:cNvSpPr>
            <a:spLocks noGrp="1" noChangeArrowheads="1"/>
          </p:cNvSpPr>
          <p:nvPr>
            <p:ph type="body" sz="half" idx="1"/>
          </p:nvPr>
        </p:nvSpPr>
        <p:spPr>
          <a:xfrm>
            <a:off x="179388" y="1341438"/>
            <a:ext cx="8785225" cy="2087562"/>
          </a:xfrm>
        </p:spPr>
        <p:txBody>
          <a:bodyPr/>
          <a:lstStyle/>
          <a:p>
            <a:pPr eaLnBrk="1" hangingPunct="1">
              <a:buFont typeface="Wingdings" pitchFamily="-107" charset="2"/>
              <a:buChar char="Ø"/>
              <a:defRPr/>
            </a:pPr>
            <a:r>
              <a:rPr lang="es-AR" sz="2800" smtClean="0"/>
              <a:t>Primera computadora comercial</a:t>
            </a:r>
          </a:p>
          <a:p>
            <a:pPr eaLnBrk="1" hangingPunct="1">
              <a:buFont typeface="Wingdings" pitchFamily="-107" charset="2"/>
              <a:buChar char="Ø"/>
              <a:defRPr/>
            </a:pPr>
            <a:r>
              <a:rPr lang="es-AR" sz="2800" smtClean="0"/>
              <a:t>Eckert-Mauchly Computer Corporation</a:t>
            </a:r>
          </a:p>
          <a:p>
            <a:pPr eaLnBrk="1" hangingPunct="1">
              <a:buFont typeface="Wingdings" pitchFamily="-107" charset="2"/>
              <a:buChar char="Ø"/>
              <a:defRPr/>
            </a:pPr>
            <a:r>
              <a:rPr lang="es-AR" sz="2800" smtClean="0"/>
              <a:t>(Universal Automatic Computer)</a:t>
            </a:r>
          </a:p>
        </p:txBody>
      </p:sp>
      <p:pic>
        <p:nvPicPr>
          <p:cNvPr id="28676" name="Picture 7" descr="univac3"/>
          <p:cNvPicPr>
            <a:picLocks noGrp="1" noChangeAspect="1" noChangeArrowheads="1"/>
          </p:cNvPicPr>
          <p:nvPr>
            <p:ph sz="quarter" idx="2"/>
          </p:nvPr>
        </p:nvPicPr>
        <p:blipFill>
          <a:blip r:embed="rId3" cstate="print"/>
          <a:srcRect/>
          <a:stretch>
            <a:fillRect/>
          </a:stretch>
        </p:blipFill>
        <p:spPr>
          <a:xfrm>
            <a:off x="4284663" y="3500438"/>
            <a:ext cx="4681537" cy="2687637"/>
          </a:xfrm>
          <a:noFill/>
        </p:spPr>
      </p:pic>
      <p:sp>
        <p:nvSpPr>
          <p:cNvPr id="99341" name="Rectangle 13"/>
          <p:cNvSpPr>
            <a:spLocks noChangeArrowheads="1"/>
          </p:cNvSpPr>
          <p:nvPr/>
        </p:nvSpPr>
        <p:spPr bwMode="auto">
          <a:xfrm>
            <a:off x="179388" y="3573463"/>
            <a:ext cx="4572000" cy="2808287"/>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107" charset="2"/>
              <a:buChar char="Ø"/>
              <a:defRPr/>
            </a:pPr>
            <a:r>
              <a:rPr lang="es-AR" sz="2000">
                <a:effectLst>
                  <a:outerShdw blurRad="38100" dist="38100" dir="2700000" algn="tl">
                    <a:srgbClr val="000000"/>
                  </a:outerShdw>
                </a:effectLst>
              </a:rPr>
              <a:t>Incorpora el uso de cintas magnéticas</a:t>
            </a:r>
          </a:p>
          <a:p>
            <a:pPr marL="342900" indent="-342900">
              <a:spcBef>
                <a:spcPct val="20000"/>
              </a:spcBef>
              <a:buClr>
                <a:schemeClr val="hlink"/>
              </a:buClr>
              <a:buSzPct val="80000"/>
              <a:buFont typeface="Wingdings" pitchFamily="-107" charset="2"/>
              <a:buChar char="Ø"/>
              <a:defRPr/>
            </a:pPr>
            <a:r>
              <a:rPr lang="es-AR" sz="2000">
                <a:effectLst>
                  <a:outerShdw blurRad="38100" dist="38100" dir="2700000" algn="tl">
                    <a:srgbClr val="000000"/>
                  </a:outerShdw>
                </a:effectLst>
              </a:rPr>
              <a:t>Cálculos para el </a:t>
            </a:r>
            <a:br>
              <a:rPr lang="es-AR" sz="2000">
                <a:effectLst>
                  <a:outerShdw blurRad="38100" dist="38100" dir="2700000" algn="tl">
                    <a:srgbClr val="000000"/>
                  </a:outerShdw>
                </a:effectLst>
              </a:rPr>
            </a:br>
            <a:r>
              <a:rPr lang="es-AR" sz="2000">
                <a:effectLst>
                  <a:outerShdw blurRad="38100" dist="38100" dir="2700000" algn="tl">
                    <a:srgbClr val="000000"/>
                  </a:outerShdw>
                </a:effectLst>
              </a:rPr>
              <a:t>censo de USA</a:t>
            </a:r>
          </a:p>
          <a:p>
            <a:pPr marL="342900" indent="-342900">
              <a:spcBef>
                <a:spcPct val="20000"/>
              </a:spcBef>
              <a:buClr>
                <a:schemeClr val="hlink"/>
              </a:buClr>
              <a:buSzPct val="80000"/>
              <a:buFont typeface="Wingdings" pitchFamily="-107" charset="2"/>
              <a:buChar char="Ø"/>
              <a:defRPr/>
            </a:pPr>
            <a:r>
              <a:rPr lang="es-AR" sz="2000">
                <a:effectLst>
                  <a:outerShdw blurRad="38100" dist="38100" dir="2700000" algn="tl">
                    <a:srgbClr val="000000"/>
                  </a:outerShdw>
                </a:effectLst>
              </a:rPr>
              <a:t>Fin de los 50’ </a:t>
            </a:r>
            <a:br>
              <a:rPr lang="es-AR" sz="2000">
                <a:effectLst>
                  <a:outerShdw blurRad="38100" dist="38100" dir="2700000" algn="tl">
                    <a:srgbClr val="000000"/>
                  </a:outerShdw>
                </a:effectLst>
              </a:rPr>
            </a:br>
            <a:r>
              <a:rPr lang="es-AR" sz="2000">
                <a:effectLst>
                  <a:outerShdw blurRad="38100" dist="38100" dir="2700000" algn="tl">
                    <a:srgbClr val="000000"/>
                  </a:outerShdw>
                </a:effectLst>
              </a:rPr>
              <a:t>- UNIVAC II</a:t>
            </a:r>
          </a:p>
          <a:p>
            <a:pPr marL="742950" lvl="1" indent="-285750">
              <a:spcBef>
                <a:spcPct val="20000"/>
              </a:spcBef>
              <a:buClr>
                <a:schemeClr val="hlink"/>
              </a:buClr>
              <a:buSzPct val="80000"/>
              <a:buFont typeface="Wingdings" pitchFamily="-107" charset="2"/>
              <a:buChar char="Ø"/>
              <a:defRPr/>
            </a:pPr>
            <a:r>
              <a:rPr lang="es-AR" sz="2000">
                <a:effectLst>
                  <a:outerShdw blurRad="38100" dist="38100" dir="2700000" algn="tl">
                    <a:srgbClr val="000000"/>
                  </a:outerShdw>
                </a:effectLst>
              </a:rPr>
              <a:t>+rápida</a:t>
            </a:r>
          </a:p>
          <a:p>
            <a:pPr marL="742950" lvl="1" indent="-285750">
              <a:spcBef>
                <a:spcPct val="20000"/>
              </a:spcBef>
              <a:buClr>
                <a:schemeClr val="hlink"/>
              </a:buClr>
              <a:buSzPct val="80000"/>
              <a:buFont typeface="Wingdings" pitchFamily="-107" charset="2"/>
              <a:buChar char="Ø"/>
              <a:defRPr/>
            </a:pPr>
            <a:r>
              <a:rPr lang="es-AR" sz="2000">
                <a:effectLst>
                  <a:outerShdw blurRad="38100" dist="38100" dir="2700000" algn="tl">
                    <a:srgbClr val="000000"/>
                  </a:outerShdw>
                </a:effectLst>
              </a:rPr>
              <a:t>+memoria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anuncio_univac"/>
          <p:cNvPicPr>
            <a:picLocks noChangeAspect="1" noChangeArrowheads="1"/>
          </p:cNvPicPr>
          <p:nvPr/>
        </p:nvPicPr>
        <p:blipFill>
          <a:blip r:embed="rId3" cstate="print"/>
          <a:srcRect/>
          <a:stretch>
            <a:fillRect/>
          </a:stretch>
        </p:blipFill>
        <p:spPr bwMode="auto">
          <a:xfrm>
            <a:off x="539750" y="333375"/>
            <a:ext cx="8064500" cy="623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Rectangle 34"/>
          <p:cNvSpPr>
            <a:spLocks noGrp="1" noChangeArrowheads="1"/>
          </p:cNvSpPr>
          <p:nvPr>
            <p:ph type="title"/>
          </p:nvPr>
        </p:nvSpPr>
        <p:spPr/>
        <p:txBody>
          <a:bodyPr/>
          <a:lstStyle/>
          <a:p>
            <a:pPr eaLnBrk="1" hangingPunct="1">
              <a:defRPr/>
            </a:pPr>
            <a:r>
              <a:rPr lang="en-US" smtClean="0"/>
              <a:t>Historia</a:t>
            </a:r>
          </a:p>
        </p:txBody>
      </p:sp>
      <p:graphicFrame>
        <p:nvGraphicFramePr>
          <p:cNvPr id="89092" name="Group 4"/>
          <p:cNvGraphicFramePr>
            <a:graphicFrameLocks noGrp="1"/>
          </p:cNvGraphicFramePr>
          <p:nvPr>
            <p:ph idx="1"/>
          </p:nvPr>
        </p:nvGraphicFramePr>
        <p:xfrm>
          <a:off x="179388" y="1341438"/>
          <a:ext cx="8785225" cy="4784726"/>
        </p:xfrm>
        <a:graphic>
          <a:graphicData uri="http://schemas.openxmlformats.org/drawingml/2006/table">
            <a:tbl>
              <a:tblPr/>
              <a:tblGrid>
                <a:gridCol w="1611312"/>
                <a:gridCol w="1682750"/>
                <a:gridCol w="5491163"/>
              </a:tblGrid>
              <a:tr h="796925">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de-DE"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Generación</a:t>
                      </a:r>
                      <a:endParaRPr kumimoji="0" lang="de-DE"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de-DE"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Años</a:t>
                      </a:r>
                      <a:endParaRPr kumimoji="0" lang="de-DE"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de-DE"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Características</a:t>
                      </a:r>
                      <a:endParaRPr kumimoji="0" lang="de-DE"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r>
              <a:tr h="7985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de-DE"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0</a:t>
                      </a:r>
                      <a:endParaRPr kumimoji="0" lang="de-DE"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de-DE"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hasta 1945</a:t>
                      </a:r>
                      <a:endParaRPr kumimoji="0" lang="de-DE"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Sistemas mecánicos y electro-mecánicos</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r>
              <a:tr h="796925">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1</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1945 – 1954</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Tubos al vacío (válvulas), tableros</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r>
              <a:tr h="796925">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2</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1955 – 1965</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Transistores y sistemas por lotes</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r>
              <a:tr h="7985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3</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1965 – 1980</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Circuitos integrados</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r>
              <a:tr h="796925">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4</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desde 1980</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107" charset="2"/>
                        <a:buNone/>
                        <a:tabLst/>
                      </a:pPr>
                      <a:r>
                        <a:rPr kumimoji="0" lang="es-CL" sz="2000" b="0" i="0" u="none" strike="noStrike" cap="none" normalizeH="0" baseline="0" smtClean="0">
                          <a:ln>
                            <a:noFill/>
                          </a:ln>
                          <a:solidFill>
                            <a:srgbClr val="FFCC00"/>
                          </a:solidFill>
                          <a:effectLst>
                            <a:outerShdw blurRad="38100" dist="38100" dir="2700000" algn="tl">
                              <a:srgbClr val="000000"/>
                            </a:outerShdw>
                          </a:effectLst>
                          <a:latin typeface="Arial" charset="0"/>
                          <a:ea typeface="Times New Roman" pitchFamily="-107" charset="0"/>
                        </a:rPr>
                        <a:t>VLSI - Computadores personales y super computadoras</a:t>
                      </a:r>
                      <a:endParaRPr kumimoji="0" lang="es-CL" sz="20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07" charset="0"/>
                      </a:endParaRPr>
                    </a:p>
                  </a:txBody>
                  <a:tcPr horzOverflow="overflow">
                    <a:lnL w="25400" cap="flat" cmpd="sng" algn="ctr">
                      <a:solidFill>
                        <a:srgbClr val="FF6600"/>
                      </a:solidFill>
                      <a:prstDash val="solid"/>
                      <a:round/>
                      <a:headEnd type="none" w="med" len="med"/>
                      <a:tailEnd type="none" w="med" len="med"/>
                    </a:lnL>
                    <a:lnR w="25400" cap="flat" cmpd="sng" algn="ctr">
                      <a:solidFill>
                        <a:srgbClr val="FF6600"/>
                      </a:solidFill>
                      <a:prstDash val="solid"/>
                      <a:round/>
                      <a:headEnd type="none" w="med" len="med"/>
                      <a:tailEnd type="none" w="med" len="med"/>
                    </a:lnR>
                    <a:lnT w="25400" cap="flat" cmpd="sng" algn="ctr">
                      <a:solidFill>
                        <a:srgbClr val="FF6600"/>
                      </a:solidFill>
                      <a:prstDash val="solid"/>
                      <a:round/>
                      <a:headEnd type="none" w="med" len="med"/>
                      <a:tailEnd type="none" w="med" len="med"/>
                    </a:lnT>
                    <a:lnB w="25400" cap="flat" cmpd="sng" algn="ctr">
                      <a:solidFill>
                        <a:srgbClr val="FF66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CL" smtClean="0">
                <a:solidFill>
                  <a:schemeClr val="folHlink"/>
                </a:solidFill>
                <a:effectLst/>
              </a:rPr>
              <a:t>Tarjetas perforadas</a:t>
            </a:r>
            <a:endParaRPr lang="es-AR" smtClean="0">
              <a:solidFill>
                <a:schemeClr val="folHlink"/>
              </a:solidFill>
              <a:effectLst/>
            </a:endParaRPr>
          </a:p>
        </p:txBody>
      </p:sp>
      <p:pic>
        <p:nvPicPr>
          <p:cNvPr id="30723" name="Picture 11" descr="242105"/>
          <p:cNvPicPr>
            <a:picLocks noGrp="1" noChangeAspect="1" noChangeArrowheads="1"/>
          </p:cNvPicPr>
          <p:nvPr>
            <p:ph idx="1"/>
          </p:nvPr>
        </p:nvPicPr>
        <p:blipFill>
          <a:blip r:embed="rId3" cstate="print"/>
          <a:srcRect/>
          <a:stretch>
            <a:fillRect/>
          </a:stretch>
        </p:blipFill>
        <p:spPr>
          <a:xfrm>
            <a:off x="2051050" y="1435100"/>
            <a:ext cx="5329238" cy="485933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s-CL" smtClean="0">
                <a:solidFill>
                  <a:schemeClr val="folHlink"/>
                </a:solidFill>
                <a:effectLst/>
              </a:rPr>
              <a:t>JOHNNIAC (1954)</a:t>
            </a:r>
            <a:endParaRPr lang="es-AR" smtClean="0">
              <a:solidFill>
                <a:schemeClr val="folHlink"/>
              </a:solidFill>
              <a:effectLst/>
            </a:endParaRPr>
          </a:p>
        </p:txBody>
      </p:sp>
      <p:sp>
        <p:nvSpPr>
          <p:cNvPr id="2052" name="Rectangle 7"/>
          <p:cNvSpPr>
            <a:spLocks noChangeArrowheads="1"/>
          </p:cNvSpPr>
          <p:nvPr/>
        </p:nvSpPr>
        <p:spPr bwMode="auto">
          <a:xfrm>
            <a:off x="6084888" y="4813300"/>
            <a:ext cx="2700337" cy="825500"/>
          </a:xfrm>
          <a:prstGeom prst="rect">
            <a:avLst/>
          </a:prstGeom>
          <a:noFill/>
          <a:ln w="9525">
            <a:noFill/>
            <a:miter lim="800000"/>
            <a:headEnd/>
            <a:tailEnd/>
          </a:ln>
        </p:spPr>
        <p:txBody>
          <a:bodyPr anchor="ctr">
            <a:spAutoFit/>
          </a:bodyPr>
          <a:lstStyle/>
          <a:p>
            <a:pPr eaLnBrk="0" hangingPunct="0"/>
            <a:r>
              <a:rPr lang="de-DE" sz="1600" b="1">
                <a:solidFill>
                  <a:srgbClr val="FFFF66"/>
                </a:solidFill>
              </a:rPr>
              <a:t>Clone de la IAS</a:t>
            </a:r>
          </a:p>
          <a:p>
            <a:pPr eaLnBrk="0" hangingPunct="0"/>
            <a:r>
              <a:rPr lang="de-DE" sz="1600" b="1">
                <a:solidFill>
                  <a:srgbClr val="FFFF66"/>
                </a:solidFill>
              </a:rPr>
              <a:t>Máquina que funcionaba con tarjetas.</a:t>
            </a:r>
            <a:endParaRPr lang="de-DE" sz="1600" b="1" u="sng">
              <a:solidFill>
                <a:srgbClr val="FFFF66"/>
              </a:solidFill>
            </a:endParaRPr>
          </a:p>
        </p:txBody>
      </p:sp>
      <p:pic>
        <p:nvPicPr>
          <p:cNvPr id="2053" name="Picture 8" descr="uncapher"/>
          <p:cNvPicPr>
            <a:picLocks noChangeAspect="1" noChangeArrowheads="1"/>
          </p:cNvPicPr>
          <p:nvPr/>
        </p:nvPicPr>
        <p:blipFill>
          <a:blip r:embed="rId4" cstate="print"/>
          <a:srcRect/>
          <a:stretch>
            <a:fillRect/>
          </a:stretch>
        </p:blipFill>
        <p:spPr bwMode="auto">
          <a:xfrm>
            <a:off x="179388" y="1412875"/>
            <a:ext cx="5689600" cy="4414838"/>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5651500" y="1268413"/>
          <a:ext cx="3079750" cy="3600450"/>
        </p:xfrm>
        <a:graphic>
          <a:graphicData uri="http://schemas.openxmlformats.org/presentationml/2006/ole">
            <p:oleObj spid="_x0000_s2050" name="Fotografía de Photo Editor" r:id="rId5" imgW="1238423" imgH="1448002" progId="MSPhotoEd.3">
              <p:embed/>
            </p:oleObj>
          </a:graphicData>
        </a:graphic>
      </p:graphicFrame>
      <p:sp>
        <p:nvSpPr>
          <p:cNvPr id="2054" name="Rectangle 10"/>
          <p:cNvSpPr>
            <a:spLocks noChangeArrowheads="1"/>
          </p:cNvSpPr>
          <p:nvPr/>
        </p:nvSpPr>
        <p:spPr bwMode="auto">
          <a:xfrm>
            <a:off x="3492500" y="2133600"/>
            <a:ext cx="1439863" cy="1800225"/>
          </a:xfrm>
          <a:prstGeom prst="rect">
            <a:avLst/>
          </a:prstGeom>
          <a:noFill/>
          <a:ln w="28575">
            <a:solidFill>
              <a:srgbClr val="FFFF66"/>
            </a:solid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en-US" sz="4300" smtClean="0"/>
              <a:t>IBM 650 (1955)</a:t>
            </a:r>
            <a:endParaRPr lang="es-AR" sz="4300" smtClean="0"/>
          </a:p>
        </p:txBody>
      </p:sp>
      <p:sp>
        <p:nvSpPr>
          <p:cNvPr id="203779" name="Rectangle 3"/>
          <p:cNvSpPr>
            <a:spLocks noGrp="1" noChangeArrowheads="1"/>
          </p:cNvSpPr>
          <p:nvPr>
            <p:ph type="body" idx="1"/>
          </p:nvPr>
        </p:nvSpPr>
        <p:spPr/>
        <p:txBody>
          <a:bodyPr/>
          <a:lstStyle/>
          <a:p>
            <a:pPr eaLnBrk="1" hangingPunct="1">
              <a:buFont typeface="Wingdings" pitchFamily="-107" charset="2"/>
              <a:buChar char="Ø"/>
              <a:defRPr/>
            </a:pPr>
            <a:r>
              <a:rPr lang="es-ES" smtClean="0"/>
              <a:t>Primera computadora producida en masa</a:t>
            </a:r>
          </a:p>
          <a:p>
            <a:pPr eaLnBrk="1" hangingPunct="1">
              <a:buFont typeface="Wingdings" pitchFamily="-107" charset="2"/>
              <a:buChar char="Ø"/>
              <a:defRPr/>
            </a:pPr>
            <a:r>
              <a:rPr lang="es-ES" smtClean="0"/>
              <a:t>Fuera de circulación en 1969</a:t>
            </a:r>
            <a:endParaRPr lang="es-AR" smtClean="0"/>
          </a:p>
        </p:txBody>
      </p:sp>
      <p:pic>
        <p:nvPicPr>
          <p:cNvPr id="31748" name="Picture 5" descr="ibm_650"/>
          <p:cNvPicPr>
            <a:picLocks noChangeAspect="1" noChangeArrowheads="1"/>
          </p:cNvPicPr>
          <p:nvPr/>
        </p:nvPicPr>
        <p:blipFill>
          <a:blip r:embed="rId3" cstate="print"/>
          <a:srcRect l="1263" t="7603" r="3430" b="5760"/>
          <a:stretch>
            <a:fillRect/>
          </a:stretch>
        </p:blipFill>
        <p:spPr bwMode="auto">
          <a:xfrm>
            <a:off x="1905000" y="2871788"/>
            <a:ext cx="67056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CL" smtClean="0">
                <a:solidFill>
                  <a:schemeClr val="folHlink"/>
                </a:solidFill>
                <a:effectLst/>
              </a:rPr>
              <a:t>IBM 704 (1955)</a:t>
            </a:r>
            <a:endParaRPr lang="es-AR" smtClean="0">
              <a:solidFill>
                <a:schemeClr val="folHlink"/>
              </a:solidFill>
              <a:effectLst/>
            </a:endParaRPr>
          </a:p>
        </p:txBody>
      </p:sp>
      <p:sp>
        <p:nvSpPr>
          <p:cNvPr id="106501" name="Rectangle 5"/>
          <p:cNvSpPr>
            <a:spLocks noChangeArrowheads="1"/>
          </p:cNvSpPr>
          <p:nvPr/>
        </p:nvSpPr>
        <p:spPr bwMode="auto">
          <a:xfrm>
            <a:off x="6156325" y="2555875"/>
            <a:ext cx="2700338" cy="2397125"/>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107" charset="2"/>
              <a:buChar char="Ø"/>
              <a:defRPr/>
            </a:pPr>
            <a:r>
              <a:rPr lang="de-DE" sz="2000">
                <a:effectLst>
                  <a:outerShdw blurRad="38100" dist="38100" dir="2700000" algn="tl">
                    <a:srgbClr val="000000"/>
                  </a:outerShdw>
                </a:effectLst>
              </a:rPr>
              <a:t>Primera máquina comercial con hardware de punto flotante </a:t>
            </a:r>
          </a:p>
          <a:p>
            <a:pPr marL="342900" indent="-342900">
              <a:spcBef>
                <a:spcPct val="20000"/>
              </a:spcBef>
              <a:buClr>
                <a:schemeClr val="hlink"/>
              </a:buClr>
              <a:buSzPct val="80000"/>
              <a:buFont typeface="Wingdings" pitchFamily="-107" charset="2"/>
              <a:buChar char="Ø"/>
              <a:defRPr/>
            </a:pPr>
            <a:r>
              <a:rPr lang="de-DE" sz="2000">
                <a:effectLst>
                  <a:outerShdw blurRad="38100" dist="38100" dir="2700000" algn="tl">
                    <a:srgbClr val="000000"/>
                  </a:outerShdw>
                </a:effectLst>
              </a:rPr>
              <a:t>5 KFLOPS.</a:t>
            </a:r>
          </a:p>
        </p:txBody>
      </p:sp>
      <p:pic>
        <p:nvPicPr>
          <p:cNvPr id="32772" name="Picture 6" descr="56ib704"/>
          <p:cNvPicPr>
            <a:picLocks noChangeAspect="1" noChangeArrowheads="1"/>
          </p:cNvPicPr>
          <p:nvPr/>
        </p:nvPicPr>
        <p:blipFill>
          <a:blip r:embed="rId3" cstate="print"/>
          <a:srcRect/>
          <a:stretch>
            <a:fillRect/>
          </a:stretch>
        </p:blipFill>
        <p:spPr bwMode="auto">
          <a:xfrm>
            <a:off x="250825" y="1592263"/>
            <a:ext cx="5770563" cy="4351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Primeras “computadoras”</a:t>
            </a:r>
          </a:p>
        </p:txBody>
      </p:sp>
      <p:sp>
        <p:nvSpPr>
          <p:cNvPr id="93187" name="Rectangle 3"/>
          <p:cNvSpPr>
            <a:spLocks noGrp="1" noChangeArrowheads="1"/>
          </p:cNvSpPr>
          <p:nvPr>
            <p:ph type="body" sz="half" idx="1"/>
          </p:nvPr>
        </p:nvSpPr>
        <p:spPr/>
        <p:txBody>
          <a:bodyPr/>
          <a:lstStyle/>
          <a:p>
            <a:pPr eaLnBrk="1" hangingPunct="1">
              <a:buFont typeface="Wingdings" pitchFamily="-107" charset="2"/>
              <a:buChar char="Ø"/>
              <a:defRPr/>
            </a:pPr>
            <a:r>
              <a:rPr lang="es-ES" sz="2800" smtClean="0"/>
              <a:t>Ábacos</a:t>
            </a:r>
          </a:p>
          <a:p>
            <a:pPr eaLnBrk="1" hangingPunct="1">
              <a:buFont typeface="Wingdings" pitchFamily="-107" charset="2"/>
              <a:buChar char="Ø"/>
              <a:defRPr/>
            </a:pPr>
            <a:endParaRPr lang="es-ES" sz="2800" smtClean="0"/>
          </a:p>
          <a:p>
            <a:pPr eaLnBrk="1" hangingPunct="1">
              <a:buFont typeface="Wingdings" pitchFamily="-107" charset="2"/>
              <a:buChar char="Ø"/>
              <a:defRPr/>
            </a:pPr>
            <a:endParaRPr lang="es-ES" sz="2800" smtClean="0"/>
          </a:p>
          <a:p>
            <a:pPr eaLnBrk="1" hangingPunct="1">
              <a:buFont typeface="Wingdings" pitchFamily="-107" charset="2"/>
              <a:buChar char="Ø"/>
              <a:defRPr/>
            </a:pPr>
            <a:endParaRPr lang="es-ES" sz="2800" smtClean="0"/>
          </a:p>
          <a:p>
            <a:pPr eaLnBrk="1" hangingPunct="1">
              <a:buFont typeface="Wingdings" pitchFamily="-107" charset="2"/>
              <a:buChar char="Ø"/>
              <a:defRPr/>
            </a:pPr>
            <a:r>
              <a:rPr lang="es-ES" sz="2800" smtClean="0"/>
              <a:t>Calculadoras mecánicas</a:t>
            </a:r>
          </a:p>
          <a:p>
            <a:pPr eaLnBrk="1" hangingPunct="1">
              <a:buFont typeface="Wingdings" pitchFamily="-107" charset="2"/>
              <a:buChar char="Ø"/>
              <a:defRPr/>
            </a:pPr>
            <a:endParaRPr lang="es-ES" sz="2800" smtClean="0"/>
          </a:p>
          <a:p>
            <a:pPr eaLnBrk="1" hangingPunct="1">
              <a:buFont typeface="Wingdings" pitchFamily="-107" charset="2"/>
              <a:buChar char="Ø"/>
              <a:defRPr/>
            </a:pPr>
            <a:endParaRPr lang="es-ES" sz="2800" smtClean="0"/>
          </a:p>
          <a:p>
            <a:pPr eaLnBrk="1" hangingPunct="1">
              <a:buFont typeface="Wingdings" pitchFamily="-107" charset="2"/>
              <a:buChar char="Ø"/>
              <a:defRPr/>
            </a:pPr>
            <a:r>
              <a:rPr lang="es-ES" sz="2800" smtClean="0"/>
              <a:t>Sistemas basados en relés</a:t>
            </a:r>
          </a:p>
        </p:txBody>
      </p:sp>
      <p:pic>
        <p:nvPicPr>
          <p:cNvPr id="14340" name="Picture 5" descr="Ábaco">
            <a:hlinkClick r:id="" action="ppaction://noaction"/>
          </p:cNvPr>
          <p:cNvPicPr>
            <a:picLocks noGrp="1" noChangeAspect="1" noChangeArrowheads="1"/>
          </p:cNvPicPr>
          <p:nvPr>
            <p:ph sz="quarter" idx="2"/>
          </p:nvPr>
        </p:nvPicPr>
        <p:blipFill>
          <a:blip r:embed="rId3" cstate="print"/>
          <a:srcRect/>
          <a:stretch>
            <a:fillRect/>
          </a:stretch>
        </p:blipFill>
        <p:spPr>
          <a:xfrm>
            <a:off x="6011863" y="1196975"/>
            <a:ext cx="2016125" cy="1774825"/>
          </a:xfrm>
        </p:spPr>
      </p:pic>
      <p:pic>
        <p:nvPicPr>
          <p:cNvPr id="14341" name="Picture 8" descr="Máquina Diferencial de Babbage">
            <a:hlinkClick r:id="" action="ppaction://noaction"/>
          </p:cNvPr>
          <p:cNvPicPr>
            <a:picLocks noGrp="1" noChangeAspect="1" noChangeArrowheads="1"/>
          </p:cNvPicPr>
          <p:nvPr>
            <p:ph sz="quarter" idx="3"/>
          </p:nvPr>
        </p:nvPicPr>
        <p:blipFill>
          <a:blip r:embed="rId4" cstate="print"/>
          <a:srcRect/>
          <a:stretch>
            <a:fillRect/>
          </a:stretch>
        </p:blipFill>
        <p:spPr>
          <a:xfrm>
            <a:off x="3203575" y="2781300"/>
            <a:ext cx="1901825" cy="2316163"/>
          </a:xfrm>
        </p:spPr>
      </p:pic>
      <p:pic>
        <p:nvPicPr>
          <p:cNvPr id="14342" name="Picture 11" descr="Immagine che schematizza il funzionamento di un relè">
            <a:hlinkClick r:id="rId5" tooltip="Immagine che schematizza il funzionamento di un relè"/>
          </p:cNvPr>
          <p:cNvPicPr>
            <a:picLocks noChangeAspect="1" noChangeArrowheads="1"/>
          </p:cNvPicPr>
          <p:nvPr/>
        </p:nvPicPr>
        <p:blipFill>
          <a:blip r:embed="rId6" cstate="print"/>
          <a:srcRect/>
          <a:stretch>
            <a:fillRect/>
          </a:stretch>
        </p:blipFill>
        <p:spPr bwMode="auto">
          <a:xfrm>
            <a:off x="6227763" y="3644900"/>
            <a:ext cx="17145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CL" smtClean="0">
                <a:solidFill>
                  <a:schemeClr val="folHlink"/>
                </a:solidFill>
                <a:effectLst/>
              </a:rPr>
              <a:t>Maquinas diferenciales de Babbage</a:t>
            </a:r>
            <a:endParaRPr lang="en-US" smtClean="0">
              <a:solidFill>
                <a:schemeClr val="folHlink"/>
              </a:solidFill>
              <a:effectLst/>
            </a:endParaRPr>
          </a:p>
        </p:txBody>
      </p:sp>
      <p:sp>
        <p:nvSpPr>
          <p:cNvPr id="94211" name="Rectangle 3"/>
          <p:cNvSpPr>
            <a:spLocks noGrp="1" noChangeArrowheads="1"/>
          </p:cNvSpPr>
          <p:nvPr>
            <p:ph type="body" sz="half" idx="1"/>
          </p:nvPr>
        </p:nvSpPr>
        <p:spPr>
          <a:xfrm>
            <a:off x="179388" y="1341438"/>
            <a:ext cx="5688012" cy="4784725"/>
          </a:xfrm>
        </p:spPr>
        <p:txBody>
          <a:bodyPr/>
          <a:lstStyle/>
          <a:p>
            <a:pPr eaLnBrk="1" hangingPunct="1">
              <a:lnSpc>
                <a:spcPct val="90000"/>
              </a:lnSpc>
              <a:buFont typeface="Wingdings" pitchFamily="-107" charset="2"/>
              <a:buNone/>
              <a:defRPr/>
            </a:pPr>
            <a:r>
              <a:rPr lang="de-DE" sz="2400" smtClean="0"/>
              <a:t>1822: Primera “computadora“ (mecánica)</a:t>
            </a:r>
          </a:p>
          <a:p>
            <a:pPr eaLnBrk="1" hangingPunct="1">
              <a:lnSpc>
                <a:spcPct val="90000"/>
              </a:lnSpc>
              <a:buFont typeface="Wingdings" pitchFamily="-107" charset="2"/>
              <a:buChar char="Ø"/>
              <a:defRPr/>
            </a:pPr>
            <a:r>
              <a:rPr lang="de-DE" sz="2400" smtClean="0"/>
              <a:t>Usaba el método de las diferencias finitas para el cálculo de polinomios de 2do grado.</a:t>
            </a:r>
          </a:p>
          <a:p>
            <a:pPr eaLnBrk="1" hangingPunct="1">
              <a:lnSpc>
                <a:spcPct val="90000"/>
              </a:lnSpc>
              <a:buFont typeface="Wingdings" pitchFamily="-107" charset="2"/>
              <a:buChar char="Ø"/>
              <a:defRPr/>
            </a:pPr>
            <a:r>
              <a:rPr lang="de-DE" sz="2400" smtClean="0"/>
              <a:t>Requería aprox. 25.000 partes. </a:t>
            </a:r>
          </a:p>
          <a:p>
            <a:pPr eaLnBrk="1" hangingPunct="1">
              <a:lnSpc>
                <a:spcPct val="90000"/>
              </a:lnSpc>
              <a:buFont typeface="Wingdings" pitchFamily="-107" charset="2"/>
              <a:buChar char="Ø"/>
              <a:defRPr/>
            </a:pPr>
            <a:r>
              <a:rPr lang="de-DE" sz="2400" smtClean="0"/>
              <a:t>Fracaso en el intento</a:t>
            </a:r>
          </a:p>
          <a:p>
            <a:pPr eaLnBrk="1" hangingPunct="1">
              <a:lnSpc>
                <a:spcPct val="90000"/>
              </a:lnSpc>
              <a:buFont typeface="Wingdings" pitchFamily="-107" charset="2"/>
              <a:buChar char="Ø"/>
              <a:defRPr/>
            </a:pPr>
            <a:endParaRPr lang="de-DE" sz="2400" smtClean="0"/>
          </a:p>
          <a:p>
            <a:pPr eaLnBrk="1" hangingPunct="1">
              <a:lnSpc>
                <a:spcPct val="90000"/>
              </a:lnSpc>
              <a:buFont typeface="Wingdings" pitchFamily="-107" charset="2"/>
              <a:buNone/>
              <a:defRPr/>
            </a:pPr>
            <a:r>
              <a:rPr lang="de-DE" sz="2400" smtClean="0"/>
              <a:t>1847: Otra versión más “pequeña“</a:t>
            </a:r>
          </a:p>
          <a:p>
            <a:pPr eaLnBrk="1" hangingPunct="1">
              <a:lnSpc>
                <a:spcPct val="90000"/>
              </a:lnSpc>
              <a:buFont typeface="Wingdings" pitchFamily="-107" charset="2"/>
              <a:buChar char="Ø"/>
              <a:defRPr/>
            </a:pPr>
            <a:r>
              <a:rPr lang="de-DE" sz="2400" smtClean="0"/>
              <a:t>No llego a construirse</a:t>
            </a:r>
          </a:p>
          <a:p>
            <a:pPr eaLnBrk="1" hangingPunct="1">
              <a:lnSpc>
                <a:spcPct val="90000"/>
              </a:lnSpc>
              <a:buFont typeface="Wingdings" pitchFamily="-107" charset="2"/>
              <a:buChar char="Ø"/>
              <a:defRPr/>
            </a:pPr>
            <a:r>
              <a:rPr lang="de-DE" sz="2400" smtClean="0"/>
              <a:t>Fue reproducida por el Museo de Ciencia en 1985</a:t>
            </a:r>
            <a:endParaRPr lang="en-US" sz="2400" smtClean="0"/>
          </a:p>
        </p:txBody>
      </p:sp>
      <p:pic>
        <p:nvPicPr>
          <p:cNvPr id="15364" name="Picture 6" descr="diff_eng"/>
          <p:cNvPicPr>
            <a:picLocks noChangeAspect="1" noChangeArrowheads="1"/>
          </p:cNvPicPr>
          <p:nvPr/>
        </p:nvPicPr>
        <p:blipFill>
          <a:blip r:embed="rId3" cstate="print"/>
          <a:srcRect/>
          <a:stretch>
            <a:fillRect/>
          </a:stretch>
        </p:blipFill>
        <p:spPr bwMode="auto">
          <a:xfrm>
            <a:off x="6007100" y="1268413"/>
            <a:ext cx="2381250" cy="3124200"/>
          </a:xfrm>
          <a:prstGeom prst="rect">
            <a:avLst/>
          </a:prstGeom>
          <a:noFill/>
          <a:ln w="9525">
            <a:noFill/>
            <a:miter lim="800000"/>
            <a:headEnd/>
            <a:tailEnd/>
          </a:ln>
        </p:spPr>
      </p:pic>
      <p:pic>
        <p:nvPicPr>
          <p:cNvPr id="15365" name="Picture 8" descr="smallde2"/>
          <p:cNvPicPr>
            <a:picLocks noGrp="1" noChangeAspect="1" noChangeArrowheads="1"/>
          </p:cNvPicPr>
          <p:nvPr>
            <p:ph sz="half" idx="2"/>
          </p:nvPr>
        </p:nvPicPr>
        <p:blipFill>
          <a:blip r:embed="rId4" cstate="print"/>
          <a:srcRect/>
          <a:stretch>
            <a:fillRect/>
          </a:stretch>
        </p:blipFill>
        <p:spPr>
          <a:xfrm>
            <a:off x="5724525" y="4508500"/>
            <a:ext cx="3175000" cy="20701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CL" smtClean="0">
                <a:solidFill>
                  <a:schemeClr val="folHlink"/>
                </a:solidFill>
                <a:effectLst/>
              </a:rPr>
              <a:t>Maquina analítica (1834)</a:t>
            </a:r>
            <a:endParaRPr lang="en-US" smtClean="0">
              <a:solidFill>
                <a:schemeClr val="folHlink"/>
              </a:solidFill>
              <a:effectLst/>
            </a:endParaRPr>
          </a:p>
        </p:txBody>
      </p:sp>
      <p:sp>
        <p:nvSpPr>
          <p:cNvPr id="156675" name="Rectangle 3"/>
          <p:cNvSpPr>
            <a:spLocks noGrp="1" noChangeArrowheads="1"/>
          </p:cNvSpPr>
          <p:nvPr>
            <p:ph type="body" sz="half" idx="1"/>
          </p:nvPr>
        </p:nvSpPr>
        <p:spPr>
          <a:xfrm>
            <a:off x="179388" y="1341438"/>
            <a:ext cx="4608512" cy="4784725"/>
          </a:xfrm>
        </p:spPr>
        <p:txBody>
          <a:bodyPr/>
          <a:lstStyle/>
          <a:p>
            <a:pPr eaLnBrk="1" hangingPunct="1">
              <a:lnSpc>
                <a:spcPct val="90000"/>
              </a:lnSpc>
              <a:buFont typeface="Wingdings" pitchFamily="-107" charset="2"/>
              <a:buChar char="Ø"/>
              <a:defRPr/>
            </a:pPr>
            <a:r>
              <a:rPr lang="de-DE" sz="2400" smtClean="0">
                <a:solidFill>
                  <a:srgbClr val="FFFFFF"/>
                </a:solidFill>
                <a:effectLst/>
              </a:rPr>
              <a:t>Primera Computadora Digital (mecánica)</a:t>
            </a:r>
          </a:p>
          <a:p>
            <a:pPr eaLnBrk="1" hangingPunct="1">
              <a:lnSpc>
                <a:spcPct val="90000"/>
              </a:lnSpc>
              <a:buFont typeface="Wingdings" pitchFamily="-107" charset="2"/>
              <a:buChar char="Ø"/>
              <a:defRPr/>
            </a:pPr>
            <a:r>
              <a:rPr lang="de-DE" sz="2400" smtClean="0">
                <a:solidFill>
                  <a:srgbClr val="FFFFFF"/>
                </a:solidFill>
                <a:effectLst/>
              </a:rPr>
              <a:t>Calculaba cualquier función algebraica y almacenaba números. </a:t>
            </a:r>
          </a:p>
          <a:p>
            <a:pPr eaLnBrk="1" hangingPunct="1">
              <a:lnSpc>
                <a:spcPct val="90000"/>
              </a:lnSpc>
              <a:buFont typeface="Wingdings" pitchFamily="-107" charset="2"/>
              <a:buChar char="Ø"/>
              <a:defRPr/>
            </a:pPr>
            <a:r>
              <a:rPr lang="de-DE" sz="2400" smtClean="0">
                <a:solidFill>
                  <a:srgbClr val="FFFFFF"/>
                </a:solidFill>
                <a:effectLst/>
              </a:rPr>
              <a:t>Se programaba con tarjetas.</a:t>
            </a:r>
          </a:p>
          <a:p>
            <a:pPr eaLnBrk="1" hangingPunct="1">
              <a:lnSpc>
                <a:spcPct val="90000"/>
              </a:lnSpc>
              <a:buFont typeface="Wingdings" pitchFamily="-107" charset="2"/>
              <a:buChar char="Ø"/>
              <a:defRPr/>
            </a:pPr>
            <a:endParaRPr lang="de-DE" sz="2400" smtClean="0">
              <a:solidFill>
                <a:srgbClr val="FFFFFF"/>
              </a:solidFill>
              <a:effectLst/>
            </a:endParaRPr>
          </a:p>
          <a:p>
            <a:pPr eaLnBrk="1" hangingPunct="1">
              <a:lnSpc>
                <a:spcPct val="90000"/>
              </a:lnSpc>
              <a:buFont typeface="Wingdings" pitchFamily="-107" charset="2"/>
              <a:buChar char="Ø"/>
              <a:defRPr/>
            </a:pPr>
            <a:r>
              <a:rPr lang="de-DE" sz="2400" smtClean="0">
                <a:solidFill>
                  <a:srgbClr val="FFFFFF"/>
                </a:solidFill>
                <a:effectLst/>
              </a:rPr>
              <a:t>Charles Babbage y Ada Lovelace.</a:t>
            </a:r>
          </a:p>
          <a:p>
            <a:pPr eaLnBrk="1" hangingPunct="1">
              <a:lnSpc>
                <a:spcPct val="90000"/>
              </a:lnSpc>
              <a:buFont typeface="Wingdings" pitchFamily="-107" charset="2"/>
              <a:buChar char="Ø"/>
              <a:defRPr/>
            </a:pPr>
            <a:r>
              <a:rPr lang="de-DE" sz="2400" smtClean="0">
                <a:solidFill>
                  <a:srgbClr val="FFFFFF"/>
                </a:solidFill>
                <a:effectLst/>
              </a:rPr>
              <a:t>Fracaso en el intento...</a:t>
            </a:r>
          </a:p>
          <a:p>
            <a:pPr lvl="1" eaLnBrk="1" hangingPunct="1">
              <a:lnSpc>
                <a:spcPct val="90000"/>
              </a:lnSpc>
              <a:buFont typeface="Wingdings" pitchFamily="-107" charset="2"/>
              <a:buNone/>
              <a:defRPr/>
            </a:pPr>
            <a:endParaRPr lang="en-US" sz="2000" smtClean="0"/>
          </a:p>
        </p:txBody>
      </p:sp>
      <p:pic>
        <p:nvPicPr>
          <p:cNvPr id="16388" name="Picture 6" descr="smallaengine"/>
          <p:cNvPicPr>
            <a:picLocks noGrp="1" noChangeAspect="1" noChangeArrowheads="1"/>
          </p:cNvPicPr>
          <p:nvPr>
            <p:ph sz="half" idx="2"/>
          </p:nvPr>
        </p:nvPicPr>
        <p:blipFill>
          <a:blip r:embed="rId3" cstate="print"/>
          <a:srcRect/>
          <a:stretch>
            <a:fillRect/>
          </a:stretch>
        </p:blipFill>
        <p:spPr>
          <a:xfrm>
            <a:off x="4932363" y="1268413"/>
            <a:ext cx="3967162" cy="3602037"/>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CL" smtClean="0">
                <a:solidFill>
                  <a:schemeClr val="folHlink"/>
                </a:solidFill>
                <a:effectLst/>
              </a:rPr>
              <a:t>Harvard Mark I (1939-1944)</a:t>
            </a:r>
            <a:endParaRPr lang="en-US" smtClean="0">
              <a:solidFill>
                <a:schemeClr val="folHlink"/>
              </a:solidFill>
              <a:effectLst/>
            </a:endParaRPr>
          </a:p>
        </p:txBody>
      </p:sp>
      <p:sp>
        <p:nvSpPr>
          <p:cNvPr id="17411" name="Rectangle 3"/>
          <p:cNvSpPr>
            <a:spLocks noGrp="1" noChangeArrowheads="1"/>
          </p:cNvSpPr>
          <p:nvPr>
            <p:ph type="body" sz="half" idx="1"/>
          </p:nvPr>
        </p:nvSpPr>
        <p:spPr>
          <a:xfrm>
            <a:off x="179388" y="1198563"/>
            <a:ext cx="4968875" cy="3167062"/>
          </a:xfrm>
          <a:noFill/>
        </p:spPr>
        <p:txBody>
          <a:bodyPr/>
          <a:lstStyle/>
          <a:p>
            <a:pPr eaLnBrk="1" hangingPunct="1">
              <a:lnSpc>
                <a:spcPct val="90000"/>
              </a:lnSpc>
            </a:pPr>
            <a:r>
              <a:rPr lang="de-DE" sz="2000" smtClean="0">
                <a:solidFill>
                  <a:srgbClr val="FFFFFF"/>
                </a:solidFill>
                <a:effectLst/>
              </a:rPr>
              <a:t>IBM y la universidad de Harvard</a:t>
            </a:r>
          </a:p>
          <a:p>
            <a:pPr eaLnBrk="1" hangingPunct="1">
              <a:lnSpc>
                <a:spcPct val="90000"/>
              </a:lnSpc>
            </a:pPr>
            <a:r>
              <a:rPr lang="de-DE" sz="2000" smtClean="0">
                <a:solidFill>
                  <a:srgbClr val="FFFFFF"/>
                </a:solidFill>
                <a:effectLst/>
              </a:rPr>
              <a:t>Electromecanico, 760.000 ruedas!</a:t>
            </a:r>
          </a:p>
          <a:p>
            <a:pPr eaLnBrk="1" hangingPunct="1">
              <a:lnSpc>
                <a:spcPct val="90000"/>
              </a:lnSpc>
            </a:pPr>
            <a:r>
              <a:rPr lang="de-DE" sz="2000" smtClean="0">
                <a:solidFill>
                  <a:srgbClr val="FFFFFF"/>
                </a:solidFill>
                <a:effectLst/>
              </a:rPr>
              <a:t>800km de cables!</a:t>
            </a:r>
          </a:p>
          <a:p>
            <a:pPr eaLnBrk="1" hangingPunct="1">
              <a:lnSpc>
                <a:spcPct val="90000"/>
              </a:lnSpc>
            </a:pPr>
            <a:r>
              <a:rPr lang="de-DE" sz="2000" smtClean="0">
                <a:solidFill>
                  <a:srgbClr val="FFFFFF"/>
                </a:solidFill>
                <a:effectLst/>
              </a:rPr>
              <a:t>Basado en la maquina analitica </a:t>
            </a:r>
            <a:br>
              <a:rPr lang="de-DE" sz="2000" smtClean="0">
                <a:solidFill>
                  <a:srgbClr val="FFFFFF"/>
                </a:solidFill>
                <a:effectLst/>
              </a:rPr>
            </a:br>
            <a:r>
              <a:rPr lang="de-DE" sz="2000" smtClean="0">
                <a:solidFill>
                  <a:srgbClr val="FFFFFF"/>
                </a:solidFill>
                <a:effectLst/>
              </a:rPr>
              <a:t>de Babagge</a:t>
            </a:r>
          </a:p>
          <a:p>
            <a:pPr eaLnBrk="1" hangingPunct="1">
              <a:lnSpc>
                <a:spcPct val="90000"/>
              </a:lnSpc>
            </a:pPr>
            <a:r>
              <a:rPr lang="de-DE" sz="2000" smtClean="0">
                <a:solidFill>
                  <a:srgbClr val="FFFFFF"/>
                </a:solidFill>
                <a:effectLst/>
              </a:rPr>
              <a:t>Decimal</a:t>
            </a:r>
          </a:p>
          <a:p>
            <a:pPr eaLnBrk="1" hangingPunct="1">
              <a:lnSpc>
                <a:spcPct val="90000"/>
              </a:lnSpc>
            </a:pPr>
            <a:r>
              <a:rPr lang="de-DE" sz="2000" smtClean="0">
                <a:solidFill>
                  <a:srgbClr val="FFFFFF"/>
                </a:solidFill>
                <a:effectLst/>
              </a:rPr>
              <a:t>0.3 a 10 segundos por cálculo</a:t>
            </a:r>
          </a:p>
          <a:p>
            <a:pPr eaLnBrk="1" hangingPunct="1">
              <a:lnSpc>
                <a:spcPct val="90000"/>
              </a:lnSpc>
            </a:pPr>
            <a:r>
              <a:rPr lang="de-DE" sz="2000" smtClean="0">
                <a:solidFill>
                  <a:srgbClr val="FFFFFF"/>
                </a:solidFill>
                <a:effectLst/>
              </a:rPr>
              <a:t>Programable mediante una cinta de papel</a:t>
            </a:r>
          </a:p>
          <a:p>
            <a:pPr eaLnBrk="1" hangingPunct="1">
              <a:lnSpc>
                <a:spcPct val="90000"/>
              </a:lnSpc>
            </a:pPr>
            <a:r>
              <a:rPr lang="de-DE" sz="2000" smtClean="0">
                <a:solidFill>
                  <a:srgbClr val="FFFFFF"/>
                </a:solidFill>
                <a:effectLst/>
              </a:rPr>
              <a:t>Se uso hasta 1959</a:t>
            </a:r>
            <a:endParaRPr lang="en-US" sz="2000" smtClean="0">
              <a:solidFill>
                <a:srgbClr val="FFFFFF"/>
              </a:solidFill>
              <a:effectLst/>
            </a:endParaRPr>
          </a:p>
        </p:txBody>
      </p:sp>
      <p:pic>
        <p:nvPicPr>
          <p:cNvPr id="17412" name="Picture 5" descr="ascc_rea"/>
          <p:cNvPicPr>
            <a:picLocks noChangeAspect="1" noChangeArrowheads="1"/>
          </p:cNvPicPr>
          <p:nvPr/>
        </p:nvPicPr>
        <p:blipFill>
          <a:blip r:embed="rId3" cstate="print"/>
          <a:srcRect/>
          <a:stretch>
            <a:fillRect/>
          </a:stretch>
        </p:blipFill>
        <p:spPr bwMode="auto">
          <a:xfrm>
            <a:off x="5148263" y="1268413"/>
            <a:ext cx="3671887" cy="2813050"/>
          </a:xfrm>
          <a:prstGeom prst="rect">
            <a:avLst/>
          </a:prstGeom>
          <a:noFill/>
          <a:ln w="9525">
            <a:noFill/>
            <a:miter lim="800000"/>
            <a:headEnd/>
            <a:tailEnd/>
          </a:ln>
        </p:spPr>
      </p:pic>
      <p:pic>
        <p:nvPicPr>
          <p:cNvPr id="95240" name="Picture 8" descr="Grace%20Murray%20Hopper2"/>
          <p:cNvPicPr>
            <a:picLocks noGrp="1" noChangeAspect="1" noChangeArrowheads="1"/>
          </p:cNvPicPr>
          <p:nvPr>
            <p:ph sz="half" idx="2"/>
          </p:nvPr>
        </p:nvPicPr>
        <p:blipFill>
          <a:blip r:embed="rId4" cstate="print"/>
          <a:srcRect/>
          <a:stretch>
            <a:fillRect/>
          </a:stretch>
        </p:blipFill>
        <p:spPr>
          <a:xfrm>
            <a:off x="611188" y="4840288"/>
            <a:ext cx="2057400" cy="1828800"/>
          </a:xfrm>
          <a:noFill/>
        </p:spPr>
      </p:pic>
      <p:sp>
        <p:nvSpPr>
          <p:cNvPr id="95242" name="Rectangle 10"/>
          <p:cNvSpPr>
            <a:spLocks noChangeArrowheads="1"/>
          </p:cNvSpPr>
          <p:nvPr/>
        </p:nvSpPr>
        <p:spPr bwMode="auto">
          <a:xfrm>
            <a:off x="3276600" y="4581525"/>
            <a:ext cx="5688013" cy="1190625"/>
          </a:xfrm>
          <a:prstGeom prst="rect">
            <a:avLst/>
          </a:prstGeom>
          <a:noFill/>
          <a:ln w="9525">
            <a:noFill/>
            <a:miter lim="800000"/>
            <a:headEnd/>
            <a:tailEnd/>
          </a:ln>
        </p:spPr>
        <p:txBody>
          <a:bodyPr anchor="ctr">
            <a:spAutoFit/>
          </a:bodyPr>
          <a:lstStyle/>
          <a:p>
            <a:r>
              <a:rPr lang="en-US"/>
              <a:t>Grace Hooper: popularizo el nombre “Bug”</a:t>
            </a:r>
          </a:p>
          <a:p>
            <a:r>
              <a:rPr lang="en-US"/>
              <a:t>Escribió en su cuaderno de trabajo :"Relé #70 Panel F insecto en Relé".</a:t>
            </a:r>
            <a:br>
              <a:rPr lang="en-US"/>
            </a:br>
            <a:endParaRPr lang="en-US"/>
          </a:p>
        </p:txBody>
      </p:sp>
      <p:pic>
        <p:nvPicPr>
          <p:cNvPr id="95243" name="Picture 11"/>
          <p:cNvPicPr>
            <a:picLocks noChangeAspect="1" noChangeArrowheads="1"/>
          </p:cNvPicPr>
          <p:nvPr/>
        </p:nvPicPr>
        <p:blipFill>
          <a:blip r:embed="rId5" cstate="print"/>
          <a:srcRect/>
          <a:stretch>
            <a:fillRect/>
          </a:stretch>
        </p:blipFill>
        <p:spPr bwMode="auto">
          <a:xfrm>
            <a:off x="3419475" y="5589588"/>
            <a:ext cx="4391025" cy="107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mtClean="0"/>
              <a:t>Primera Generación</a:t>
            </a:r>
          </a:p>
        </p:txBody>
      </p:sp>
      <p:sp>
        <p:nvSpPr>
          <p:cNvPr id="97283" name="Rectangle 3"/>
          <p:cNvSpPr>
            <a:spLocks noGrp="1" noChangeArrowheads="1"/>
          </p:cNvSpPr>
          <p:nvPr>
            <p:ph type="body" sz="half" idx="1"/>
          </p:nvPr>
        </p:nvSpPr>
        <p:spPr>
          <a:xfrm>
            <a:off x="179388" y="1341438"/>
            <a:ext cx="7632700" cy="4784725"/>
          </a:xfrm>
        </p:spPr>
        <p:txBody>
          <a:bodyPr/>
          <a:lstStyle/>
          <a:p>
            <a:pPr eaLnBrk="1" hangingPunct="1">
              <a:buFont typeface="Wingdings" pitchFamily="-107" charset="2"/>
              <a:buNone/>
              <a:defRPr/>
            </a:pPr>
            <a:r>
              <a:rPr lang="en-US" sz="2400" smtClean="0"/>
              <a:t>1940-1955</a:t>
            </a:r>
          </a:p>
          <a:p>
            <a:pPr eaLnBrk="1" hangingPunct="1">
              <a:buFont typeface="Wingdings" pitchFamily="-107" charset="2"/>
              <a:buChar char="Ø"/>
              <a:defRPr/>
            </a:pPr>
            <a:r>
              <a:rPr lang="es-CL" sz="2400" smtClean="0">
                <a:solidFill>
                  <a:srgbClr val="FFFFFF"/>
                </a:solidFill>
                <a:effectLst/>
              </a:rPr>
              <a:t>Utilizan </a:t>
            </a:r>
            <a:r>
              <a:rPr lang="es-CL" sz="2400" b="1" smtClean="0">
                <a:solidFill>
                  <a:schemeClr val="folHlink"/>
                </a:solidFill>
                <a:effectLst/>
              </a:rPr>
              <a:t>tubos al vacío</a:t>
            </a:r>
          </a:p>
          <a:p>
            <a:pPr eaLnBrk="1" hangingPunct="1">
              <a:buFont typeface="Wingdings" pitchFamily="-107" charset="2"/>
              <a:buChar char="Ø"/>
              <a:defRPr/>
            </a:pPr>
            <a:r>
              <a:rPr lang="es-CL" sz="2400" smtClean="0">
                <a:solidFill>
                  <a:srgbClr val="FFFFFF"/>
                </a:solidFill>
                <a:effectLst/>
              </a:rPr>
              <a:t>Enormes (20,000 tubos) y lentas (un ciclo </a:t>
            </a:r>
            <a:r>
              <a:rPr lang="es-CL" sz="2400" smtClean="0">
                <a:solidFill>
                  <a:srgbClr val="FFFFFF"/>
                </a:solidFill>
                <a:effectLst/>
                <a:sym typeface="Symbol" pitchFamily="-107" charset="2"/>
              </a:rPr>
              <a:t> 1 seg.)</a:t>
            </a:r>
          </a:p>
          <a:p>
            <a:pPr eaLnBrk="1" hangingPunct="1">
              <a:buFont typeface="Wingdings" pitchFamily="-107" charset="2"/>
              <a:buChar char="Ø"/>
              <a:defRPr/>
            </a:pPr>
            <a:r>
              <a:rPr lang="es-CL" sz="2400" smtClean="0">
                <a:solidFill>
                  <a:srgbClr val="FFFFFF"/>
                </a:solidFill>
                <a:effectLst/>
                <a:sym typeface="Symbol" pitchFamily="-107" charset="2"/>
              </a:rPr>
              <a:t>Un solo grupo diseñaba, construía, programaba, operaba y mantenía cada máquina.</a:t>
            </a:r>
          </a:p>
          <a:p>
            <a:pPr eaLnBrk="1" hangingPunct="1">
              <a:buFont typeface="Wingdings" pitchFamily="-107" charset="2"/>
              <a:buChar char="Ø"/>
              <a:defRPr/>
            </a:pPr>
            <a:r>
              <a:rPr lang="es-CL" sz="2400" smtClean="0">
                <a:solidFill>
                  <a:srgbClr val="FFFFFF"/>
                </a:solidFill>
                <a:effectLst/>
                <a:sym typeface="Symbol" pitchFamily="-107" charset="2"/>
              </a:rPr>
              <a:t>Toda la programación se hacía en lenguaje máquina (conectando cables en un </a:t>
            </a:r>
            <a:r>
              <a:rPr lang="es-CL" sz="2400" b="1" smtClean="0">
                <a:solidFill>
                  <a:schemeClr val="folHlink"/>
                </a:solidFill>
                <a:effectLst/>
                <a:sym typeface="Symbol" pitchFamily="-107" charset="2"/>
              </a:rPr>
              <a:t>tablero</a:t>
            </a:r>
            <a:r>
              <a:rPr lang="es-CL" sz="2400" smtClean="0">
                <a:solidFill>
                  <a:srgbClr val="FFFFFF"/>
                </a:solidFill>
                <a:effectLst/>
                <a:sym typeface="Symbol" pitchFamily="-107" charset="2"/>
              </a:rPr>
              <a:t> por ejemplo).</a:t>
            </a:r>
          </a:p>
          <a:p>
            <a:pPr eaLnBrk="1" hangingPunct="1">
              <a:buFont typeface="Wingdings" pitchFamily="-107" charset="2"/>
              <a:buChar char="Ø"/>
              <a:defRPr/>
            </a:pPr>
            <a:r>
              <a:rPr lang="es-CL" sz="2400" smtClean="0">
                <a:solidFill>
                  <a:srgbClr val="FFFFFF"/>
                </a:solidFill>
                <a:effectLst/>
                <a:sym typeface="Symbol" pitchFamily="-107" charset="2"/>
              </a:rPr>
              <a:t> No existían los sistemas operativos.</a:t>
            </a:r>
          </a:p>
          <a:p>
            <a:pPr eaLnBrk="1" hangingPunct="1">
              <a:buFont typeface="Wingdings" pitchFamily="-107" charset="2"/>
              <a:buChar char="Ø"/>
              <a:defRPr/>
            </a:pPr>
            <a:r>
              <a:rPr lang="es-CL" sz="2400" smtClean="0">
                <a:solidFill>
                  <a:srgbClr val="FFFFFF"/>
                </a:solidFill>
                <a:effectLst/>
                <a:sym typeface="Symbol" pitchFamily="-107" charset="2"/>
              </a:rPr>
              <a:t> En 1950 se introducen las tarjetas perforadas.</a:t>
            </a:r>
            <a:endParaRPr lang="en-US" sz="2400" smtClean="0"/>
          </a:p>
        </p:txBody>
      </p:sp>
      <p:pic>
        <p:nvPicPr>
          <p:cNvPr id="18436" name="Picture 5" descr="TUBE1"/>
          <p:cNvPicPr>
            <a:picLocks noGrp="1" noChangeAspect="1" noChangeArrowheads="1"/>
          </p:cNvPicPr>
          <p:nvPr>
            <p:ph sz="half" idx="2"/>
          </p:nvPr>
        </p:nvPicPr>
        <p:blipFill>
          <a:blip r:embed="rId3" cstate="print"/>
          <a:srcRect/>
          <a:stretch>
            <a:fillRect/>
          </a:stretch>
        </p:blipFill>
        <p:spPr>
          <a:xfrm>
            <a:off x="7956550" y="1773238"/>
            <a:ext cx="877888" cy="194468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sz="half" idx="2"/>
          </p:nvPr>
        </p:nvSpPr>
        <p:spPr>
          <a:xfrm>
            <a:off x="250825" y="1700213"/>
            <a:ext cx="5905500" cy="4537075"/>
          </a:xfrm>
        </p:spPr>
        <p:txBody>
          <a:bodyPr/>
          <a:lstStyle/>
          <a:p>
            <a:pPr eaLnBrk="1" hangingPunct="1">
              <a:buClr>
                <a:schemeClr val="tx1"/>
              </a:buClr>
              <a:buFont typeface="Wingdings" pitchFamily="-107" charset="2"/>
              <a:buChar char="Ø"/>
              <a:defRPr/>
            </a:pPr>
            <a:r>
              <a:rPr lang="es-AR" sz="3100" smtClean="0"/>
              <a:t>Primera computadora digital (binaria)</a:t>
            </a:r>
          </a:p>
          <a:p>
            <a:pPr eaLnBrk="1" hangingPunct="1">
              <a:buClr>
                <a:schemeClr val="tx1"/>
              </a:buClr>
              <a:buFont typeface="Wingdings" pitchFamily="-107" charset="2"/>
              <a:buChar char="Ø"/>
              <a:defRPr/>
            </a:pPr>
            <a:r>
              <a:rPr lang="es-AR" sz="3000" u="sng" smtClean="0"/>
              <a:t>No era de propósito general</a:t>
            </a:r>
          </a:p>
          <a:p>
            <a:pPr eaLnBrk="1" hangingPunct="1">
              <a:buClr>
                <a:schemeClr val="tx1"/>
              </a:buClr>
              <a:buFont typeface="Wingdings" pitchFamily="-107" charset="2"/>
              <a:buChar char="Ø"/>
              <a:defRPr/>
            </a:pPr>
            <a:r>
              <a:rPr lang="es-AR" sz="3100" smtClean="0"/>
              <a:t>Resolvía sistemas de ecuaciones lineales.</a:t>
            </a:r>
          </a:p>
          <a:p>
            <a:pPr eaLnBrk="1" hangingPunct="1">
              <a:buClr>
                <a:schemeClr val="tx1"/>
              </a:buClr>
              <a:buFont typeface="Wingdings" pitchFamily="-107" charset="2"/>
              <a:buChar char="Ø"/>
              <a:defRPr/>
            </a:pPr>
            <a:r>
              <a:rPr lang="es-AR" sz="3100" smtClean="0"/>
              <a:t>John Atanasoff y Clifford Berry de la  Iowa State University.</a:t>
            </a:r>
          </a:p>
          <a:p>
            <a:pPr lvl="1" eaLnBrk="1" hangingPunct="1">
              <a:buClr>
                <a:schemeClr val="tx1"/>
              </a:buClr>
              <a:buFont typeface="Wingdings" pitchFamily="-107" charset="2"/>
              <a:buChar char="l"/>
              <a:defRPr/>
            </a:pPr>
            <a:endParaRPr lang="es-AR" smtClean="0"/>
          </a:p>
        </p:txBody>
      </p:sp>
      <p:pic>
        <p:nvPicPr>
          <p:cNvPr id="19459" name="Picture 5" descr="abc_1"/>
          <p:cNvPicPr>
            <a:picLocks noChangeAspect="1" noChangeArrowheads="1"/>
          </p:cNvPicPr>
          <p:nvPr/>
        </p:nvPicPr>
        <p:blipFill>
          <a:blip r:embed="rId3" cstate="print"/>
          <a:srcRect/>
          <a:stretch>
            <a:fillRect/>
          </a:stretch>
        </p:blipFill>
        <p:spPr bwMode="auto">
          <a:xfrm>
            <a:off x="6164263" y="2636838"/>
            <a:ext cx="2979737" cy="2347912"/>
          </a:xfrm>
          <a:prstGeom prst="rect">
            <a:avLst/>
          </a:prstGeom>
          <a:noFill/>
          <a:ln w="9525">
            <a:noFill/>
            <a:miter lim="800000"/>
            <a:headEnd/>
            <a:tailEnd/>
          </a:ln>
        </p:spPr>
      </p:pic>
      <p:sp>
        <p:nvSpPr>
          <p:cNvPr id="184326" name="Rectangle 6"/>
          <p:cNvSpPr>
            <a:spLocks noGrp="1" noChangeArrowheads="1"/>
          </p:cNvSpPr>
          <p:nvPr>
            <p:ph type="title"/>
          </p:nvPr>
        </p:nvSpPr>
        <p:spPr>
          <a:xfrm>
            <a:off x="684213" y="260350"/>
            <a:ext cx="8064500" cy="1008063"/>
          </a:xfrm>
        </p:spPr>
        <p:txBody>
          <a:bodyPr anchorCtr="0"/>
          <a:lstStyle/>
          <a:p>
            <a:pPr eaLnBrk="1" hangingPunct="1">
              <a:defRPr/>
            </a:pPr>
            <a:r>
              <a:rPr lang="en-US" sz="3900" smtClean="0"/>
              <a:t>Atanasoff Berry Computer</a:t>
            </a:r>
            <a:br>
              <a:rPr lang="en-US" sz="3900" smtClean="0"/>
            </a:br>
            <a:r>
              <a:rPr lang="en-US" sz="3900" smtClean="0"/>
              <a:t> </a:t>
            </a:r>
            <a:r>
              <a:rPr lang="en-US" smtClean="0"/>
              <a:t>(1939 - 1942)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s-CL" smtClean="0">
                <a:solidFill>
                  <a:schemeClr val="folHlink"/>
                </a:solidFill>
                <a:effectLst/>
              </a:rPr>
              <a:t>Colossus (1943)</a:t>
            </a:r>
            <a:endParaRPr lang="en-US" smtClean="0">
              <a:solidFill>
                <a:schemeClr val="folHlink"/>
              </a:solidFill>
              <a:effectLst/>
            </a:endParaRPr>
          </a:p>
        </p:txBody>
      </p:sp>
      <p:sp>
        <p:nvSpPr>
          <p:cNvPr id="96259" name="Rectangle 3"/>
          <p:cNvSpPr>
            <a:spLocks noGrp="1" noChangeArrowheads="1"/>
          </p:cNvSpPr>
          <p:nvPr>
            <p:ph type="body" sz="half" idx="1"/>
          </p:nvPr>
        </p:nvSpPr>
        <p:spPr>
          <a:xfrm>
            <a:off x="179388" y="1341438"/>
            <a:ext cx="4316412" cy="3024187"/>
          </a:xfrm>
        </p:spPr>
        <p:txBody>
          <a:bodyPr/>
          <a:lstStyle/>
          <a:p>
            <a:pPr eaLnBrk="1" hangingPunct="1">
              <a:buFont typeface="Wingdings" pitchFamily="-107" charset="2"/>
              <a:buChar char="Ø"/>
              <a:defRPr/>
            </a:pPr>
            <a:r>
              <a:rPr lang="es-AR" sz="2400" smtClean="0"/>
              <a:t>Desarrollo Británico</a:t>
            </a:r>
          </a:p>
          <a:p>
            <a:pPr eaLnBrk="1" hangingPunct="1">
              <a:buFont typeface="Wingdings" pitchFamily="-107" charset="2"/>
              <a:buChar char="Ø"/>
              <a:defRPr/>
            </a:pPr>
            <a:r>
              <a:rPr lang="es-AR" sz="2400" smtClean="0"/>
              <a:t>Diseñada para descrifar los mensajes encriptados por los alemanes</a:t>
            </a:r>
          </a:p>
          <a:p>
            <a:pPr eaLnBrk="1" hangingPunct="1">
              <a:buFont typeface="Wingdings" pitchFamily="-107" charset="2"/>
              <a:buChar char="Ø"/>
              <a:defRPr/>
            </a:pPr>
            <a:r>
              <a:rPr lang="es-AR" sz="2400" smtClean="0"/>
              <a:t>Participo Turing</a:t>
            </a:r>
          </a:p>
          <a:p>
            <a:pPr eaLnBrk="1" hangingPunct="1">
              <a:buFont typeface="Wingdings" pitchFamily="-107" charset="2"/>
              <a:buChar char="Ø"/>
              <a:defRPr/>
            </a:pPr>
            <a:r>
              <a:rPr lang="es-AR" sz="2400" smtClean="0"/>
              <a:t>No se conoció hasta los 80</a:t>
            </a:r>
          </a:p>
        </p:txBody>
      </p:sp>
      <p:graphicFrame>
        <p:nvGraphicFramePr>
          <p:cNvPr id="1026" name="Object 2"/>
          <p:cNvGraphicFramePr>
            <a:graphicFrameLocks noChangeAspect="1"/>
          </p:cNvGraphicFramePr>
          <p:nvPr/>
        </p:nvGraphicFramePr>
        <p:xfrm>
          <a:off x="4572000" y="1412875"/>
          <a:ext cx="4284663" cy="4059238"/>
        </p:xfrm>
        <a:graphic>
          <a:graphicData uri="http://schemas.openxmlformats.org/presentationml/2006/ole">
            <p:oleObj spid="_x0000_s1026" name="Fotografía de Photo Editor" r:id="rId4" imgW="3591426" imgH="2514286" progId="MSPhotoEd.3">
              <p:embed/>
            </p:oleObj>
          </a:graphicData>
        </a:graphic>
      </p:graphicFrame>
      <p:pic>
        <p:nvPicPr>
          <p:cNvPr id="96263" name="Picture 7" descr="enigma"/>
          <p:cNvPicPr>
            <a:picLocks noGrp="1" noChangeAspect="1" noChangeArrowheads="1"/>
          </p:cNvPicPr>
          <p:nvPr>
            <p:ph sz="half" idx="2"/>
          </p:nvPr>
        </p:nvPicPr>
        <p:blipFill>
          <a:blip r:embed="rId5" cstate="print"/>
          <a:srcRect/>
          <a:stretch>
            <a:fillRect/>
          </a:stretch>
        </p:blipFill>
        <p:spPr>
          <a:xfrm>
            <a:off x="468313" y="4321175"/>
            <a:ext cx="1539875" cy="2420938"/>
          </a:xfrm>
          <a:noFill/>
        </p:spPr>
      </p:pic>
      <p:sp>
        <p:nvSpPr>
          <p:cNvPr id="96265" name="Text Box 9"/>
          <p:cNvSpPr txBox="1">
            <a:spLocks noChangeArrowheads="1"/>
          </p:cNvSpPr>
          <p:nvPr/>
        </p:nvSpPr>
        <p:spPr bwMode="auto">
          <a:xfrm>
            <a:off x="2362200" y="5943600"/>
            <a:ext cx="5256213" cy="584200"/>
          </a:xfrm>
          <a:prstGeom prst="rect">
            <a:avLst/>
          </a:prstGeom>
          <a:noFill/>
          <a:ln w="9525">
            <a:noFill/>
            <a:miter lim="800000"/>
            <a:headEnd/>
            <a:tailEnd/>
          </a:ln>
        </p:spPr>
        <p:txBody>
          <a:bodyPr>
            <a:spAutoFit/>
          </a:bodyPr>
          <a:lstStyle/>
          <a:p>
            <a:pPr>
              <a:spcBef>
                <a:spcPct val="50000"/>
              </a:spcBef>
            </a:pPr>
            <a:r>
              <a:rPr lang="es-AR" sz="1600"/>
              <a:t>Maquina Alemana “Enigma”</a:t>
            </a:r>
            <a:br>
              <a:rPr lang="es-AR" sz="1600"/>
            </a:br>
            <a:r>
              <a:rPr lang="es-AR" sz="1600"/>
              <a:t>150,000,000,000,000,000,000 combinaciones.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p:bldLst>
  </p:timing>
</p:sld>
</file>

<file path=ppt/theme/theme1.xml><?xml version="1.0" encoding="utf-8"?>
<a:theme xmlns:a="http://schemas.openxmlformats.org/drawingml/2006/main" name="Onda">
  <a:themeElements>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nda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nda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nda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nda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nda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nda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nda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nda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nda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Ripple</Template>
  <TotalTime>4558</TotalTime>
  <Words>683</Words>
  <Application>Microsoft Office PowerPoint</Application>
  <PresentationFormat>Presentación en pantalla (4:3)</PresentationFormat>
  <Paragraphs>180</Paragraphs>
  <Slides>23</Slides>
  <Notes>23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Onda</vt:lpstr>
      <vt:lpstr>Fotografía de Photo Editor</vt:lpstr>
      <vt:lpstr>Organización del Computador 1</vt:lpstr>
      <vt:lpstr>Historia</vt:lpstr>
      <vt:lpstr>Primeras “computadoras”</vt:lpstr>
      <vt:lpstr>Maquinas diferenciales de Babbage</vt:lpstr>
      <vt:lpstr>Maquina analítica (1834)</vt:lpstr>
      <vt:lpstr>Harvard Mark I (1939-1944)</vt:lpstr>
      <vt:lpstr>Primera Generación</vt:lpstr>
      <vt:lpstr>Atanasoff Berry Computer  (1939 - 1942) </vt:lpstr>
      <vt:lpstr>Colossus (1943)</vt:lpstr>
      <vt:lpstr>ENIAC (1946)</vt:lpstr>
      <vt:lpstr>ENIAC - Detalles</vt:lpstr>
      <vt:lpstr>Diapositiva 12</vt:lpstr>
      <vt:lpstr>El modelo de von Neumann</vt:lpstr>
      <vt:lpstr>John Von Neumann</vt:lpstr>
      <vt:lpstr>von Neumann/Turing</vt:lpstr>
      <vt:lpstr>Manchester Mark I (1948)</vt:lpstr>
      <vt:lpstr>Primer programa de la HM1</vt:lpstr>
      <vt:lpstr>UNIVAC (1949)</vt:lpstr>
      <vt:lpstr>Diapositiva 19</vt:lpstr>
      <vt:lpstr>Tarjetas perforadas</vt:lpstr>
      <vt:lpstr>JOHNNIAC (1954)</vt:lpstr>
      <vt:lpstr>IBM 650 (1955)</vt:lpstr>
      <vt:lpstr>IBM 704 (1955)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tulkkus</dc:creator>
  <cp:lastModifiedBy>tulkkus</cp:lastModifiedBy>
  <cp:revision>208</cp:revision>
  <dcterms:created xsi:type="dcterms:W3CDTF">2009-01-26T17:52:16Z</dcterms:created>
  <dcterms:modified xsi:type="dcterms:W3CDTF">2019-04-09T13:31:06Z</dcterms:modified>
</cp:coreProperties>
</file>